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74" r:id="rId2"/>
    <p:sldId id="450" r:id="rId3"/>
    <p:sldId id="399" r:id="rId4"/>
    <p:sldId id="463" r:id="rId5"/>
    <p:sldId id="464" r:id="rId6"/>
    <p:sldId id="465" r:id="rId7"/>
    <p:sldId id="439" r:id="rId8"/>
    <p:sldId id="368" r:id="rId9"/>
    <p:sldId id="466" r:id="rId10"/>
    <p:sldId id="448" r:id="rId11"/>
    <p:sldId id="474" r:id="rId12"/>
    <p:sldId id="447" r:id="rId13"/>
    <p:sldId id="468" r:id="rId14"/>
    <p:sldId id="469" r:id="rId15"/>
    <p:sldId id="449" r:id="rId16"/>
    <p:sldId id="453" r:id="rId17"/>
    <p:sldId id="470" r:id="rId18"/>
    <p:sldId id="471" r:id="rId19"/>
    <p:sldId id="472" r:id="rId20"/>
    <p:sldId id="459" r:id="rId21"/>
    <p:sldId id="461" r:id="rId22"/>
    <p:sldId id="462" r:id="rId23"/>
    <p:sldId id="432" r:id="rId24"/>
    <p:sldId id="475" r:id="rId25"/>
    <p:sldId id="433" r:id="rId26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9B2764"/>
    <a:srgbClr val="FF6092"/>
    <a:srgbClr val="FFECB8"/>
    <a:srgbClr val="FFE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29256" autoAdjust="0"/>
    <p:restoredTop sz="99528" autoAdjust="0"/>
  </p:normalViewPr>
  <p:slideViewPr>
    <p:cSldViewPr snapToGrid="0" snapToObjects="1">
      <p:cViewPr varScale="1">
        <p:scale>
          <a:sx n="139" d="100"/>
          <a:sy n="139" d="100"/>
        </p:scale>
        <p:origin x="-2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-4184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1782B-B424-4246-B3F5-B2F3200DD453}" type="datetimeFigureOut">
              <a:rPr lang="de-DE" smtClean="0"/>
              <a:pPr/>
              <a:t>12.12.16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E60F3-CB11-BD40-8DE5-BCB0F8521C5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56023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F774E8-2620-374C-8DF0-EDAE739A8AB7}" type="datetimeFigureOut">
              <a:rPr lang="de-DE" smtClean="0"/>
              <a:pPr/>
              <a:t>12.12.16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C964E-5EC4-5E4A-8F90-0EDA72C5659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18792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C964E-5EC4-5E4A-8F90-0EDA72C56591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3610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F954-EB41-D141-A39D-745E2AD727D5}" type="datetime1">
              <a:rPr lang="de-CH" smtClean="0"/>
              <a:pPr/>
              <a:t>12.12.16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9705-42F0-C04C-933F-7C79B8E194A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7454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8CA8-741F-E148-8472-6DE490A37A7C}" type="datetime1">
              <a:rPr lang="de-CH" smtClean="0"/>
              <a:pPr/>
              <a:t>12.12.16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9705-42F0-C04C-933F-7C79B8E194A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8142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7B60-C3A7-C041-9089-9FE475DF4F71}" type="datetime1">
              <a:rPr lang="de-CH" smtClean="0"/>
              <a:pPr/>
              <a:t>12.12.16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9705-42F0-C04C-933F-7C79B8E194A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1851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FE71-9BBF-2C40-872A-86AF1AF88081}" type="datetime1">
              <a:rPr lang="de-CH" smtClean="0"/>
              <a:pPr/>
              <a:t>12.12.16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9705-42F0-C04C-933F-7C79B8E194AE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Bild 8" descr="Bildschirmfoto 2016-06-21 um 17.49.1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267" y="6278830"/>
            <a:ext cx="1591734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07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C7F52-687E-0A44-B591-46CC5D999288}" type="datetime1">
              <a:rPr lang="de-CH" smtClean="0"/>
              <a:pPr/>
              <a:t>12.12.16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9705-42F0-C04C-933F-7C79B8E194A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8792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655D1-1AFB-C648-B349-72608A745A18}" type="datetime1">
              <a:rPr lang="de-CH" smtClean="0"/>
              <a:pPr/>
              <a:t>12.12.16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9705-42F0-C04C-933F-7C79B8E194A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0305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5D8DD-A6DF-FA4E-82E0-9AEB334B72FE}" type="datetime1">
              <a:rPr lang="de-CH" smtClean="0"/>
              <a:pPr/>
              <a:t>12.12.16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9705-42F0-C04C-933F-7C79B8E194A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9419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602C-65F0-6143-B9C3-161C059B265F}" type="datetime1">
              <a:rPr lang="de-CH" smtClean="0"/>
              <a:pPr/>
              <a:t>12.12.16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9705-42F0-C04C-933F-7C79B8E194A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5531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D3B5-B64D-5640-B14C-D4CB11C7BBBB}" type="datetime1">
              <a:rPr lang="de-CH" smtClean="0"/>
              <a:pPr/>
              <a:t>12.12.16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9705-42F0-C04C-933F-7C79B8E194A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991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E0C07-545F-4347-878F-D8474F891BF6}" type="datetime1">
              <a:rPr lang="de-CH" smtClean="0"/>
              <a:pPr/>
              <a:t>12.12.16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9705-42F0-C04C-933F-7C79B8E194A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7517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9DA17-F93F-1646-8557-1A2AD586F173}" type="datetime1">
              <a:rPr lang="de-CH" smtClean="0"/>
              <a:pPr/>
              <a:t>12.12.16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9705-42F0-C04C-933F-7C79B8E194A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201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BD330-CBAA-7B4F-A8D0-0AA8FDF590FC}" type="datetime1">
              <a:rPr lang="de-CH" smtClean="0"/>
              <a:pPr/>
              <a:t>12.12.16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79705-42F0-C04C-933F-7C79B8E194A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889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Open Sans"/>
          <a:ea typeface="+mj-ea"/>
          <a:cs typeface="Open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Open Sans"/>
          <a:ea typeface="+mn-ea"/>
          <a:cs typeface="Open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Open Sans"/>
          <a:ea typeface="+mn-ea"/>
          <a:cs typeface="Open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Open Sans"/>
          <a:ea typeface="+mn-ea"/>
          <a:cs typeface="Open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Open Sans"/>
          <a:ea typeface="+mn-ea"/>
          <a:cs typeface="Open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Open Sans"/>
          <a:ea typeface="+mn-ea"/>
          <a:cs typeface="Open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tif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1.emf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2.jpeg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Relationship Id="rId3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7427" y="318546"/>
            <a:ext cx="8349143" cy="1961521"/>
          </a:xfrm>
        </p:spPr>
        <p:txBody>
          <a:bodyPr>
            <a:noAutofit/>
          </a:bodyPr>
          <a:lstStyle/>
          <a:p>
            <a:r>
              <a:rPr lang="fr-CH" sz="2400" b="0" dirty="0">
                <a:latin typeface="+mj-lt"/>
                <a:cs typeface="Calibri Light"/>
              </a:rPr>
              <a:t>Parés pour un marché d’avenir - le tourisme sans </a:t>
            </a:r>
            <a:r>
              <a:rPr lang="fr-CH" sz="2400" b="0" dirty="0" smtClean="0">
                <a:latin typeface="+mj-lt"/>
                <a:cs typeface="Calibri Light"/>
              </a:rPr>
              <a:t>obstacles : </a:t>
            </a:r>
            <a:r>
              <a:rPr lang="fr-CH" sz="2400" b="0" dirty="0">
                <a:latin typeface="+mj-lt"/>
                <a:cs typeface="Calibri Light"/>
              </a:rPr>
              <a:t/>
            </a:r>
            <a:br>
              <a:rPr lang="fr-CH" sz="2400" b="0" dirty="0">
                <a:latin typeface="+mj-lt"/>
                <a:cs typeface="Calibri Light"/>
              </a:rPr>
            </a:br>
            <a:r>
              <a:rPr lang="fr-CH" sz="2400" dirty="0">
                <a:latin typeface="+mj-lt"/>
                <a:cs typeface="Calibri Light"/>
              </a:rPr>
              <a:t>U</a:t>
            </a:r>
            <a:r>
              <a:rPr lang="fr-CH" sz="2400" dirty="0" smtClean="0">
                <a:latin typeface="+mj-lt"/>
                <a:cs typeface="Calibri Light"/>
              </a:rPr>
              <a:t>n </a:t>
            </a:r>
            <a:r>
              <a:rPr lang="fr-CH" sz="2400" dirty="0">
                <a:latin typeface="+mj-lt"/>
                <a:cs typeface="Calibri Light"/>
              </a:rPr>
              <a:t>système d’information sur l’accessibilité, adapté </a:t>
            </a:r>
            <a:r>
              <a:rPr lang="fr-CH" sz="2400" dirty="0" smtClean="0">
                <a:latin typeface="+mj-lt"/>
                <a:cs typeface="Calibri Light"/>
              </a:rPr>
              <a:t>aux groupes cibles, </a:t>
            </a:r>
            <a:r>
              <a:rPr lang="fr-CH" sz="2400" dirty="0">
                <a:latin typeface="+mj-lt"/>
                <a:cs typeface="Calibri Light"/>
              </a:rPr>
              <a:t>pour l’hôtellerie suisse</a:t>
            </a:r>
            <a:endParaRPr lang="de-CH" sz="2400" dirty="0">
              <a:latin typeface="+mj-lt"/>
              <a:cs typeface="Calibri Light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0552" y="2280067"/>
            <a:ext cx="8960061" cy="2487648"/>
          </a:xfrm>
        </p:spPr>
        <p:txBody>
          <a:bodyPr>
            <a:noAutofit/>
          </a:bodyPr>
          <a:lstStyle/>
          <a:p>
            <a:r>
              <a:rPr lang="fr-CH" sz="1400" dirty="0">
                <a:solidFill>
                  <a:srgbClr val="000000"/>
                </a:solidFill>
                <a:latin typeface="+mn-lt"/>
              </a:rPr>
              <a:t>Un projet </a:t>
            </a:r>
            <a:r>
              <a:rPr lang="fr-CH" sz="1400" dirty="0" smtClean="0">
                <a:solidFill>
                  <a:srgbClr val="000000"/>
                </a:solidFill>
                <a:latin typeface="+mn-lt"/>
              </a:rPr>
              <a:t>de :</a:t>
            </a:r>
            <a:endParaRPr lang="de-CH" sz="1400" dirty="0">
              <a:solidFill>
                <a:srgbClr val="000000"/>
              </a:solidFill>
              <a:latin typeface="+mn-lt"/>
            </a:endParaRPr>
          </a:p>
          <a:p>
            <a:r>
              <a:rPr lang="fr-CH" sz="1400" dirty="0" smtClean="0">
                <a:solidFill>
                  <a:srgbClr val="000000"/>
                </a:solidFill>
                <a:latin typeface="+mn-lt"/>
                <a:cs typeface="Calibri Light"/>
              </a:rPr>
              <a:t>la </a:t>
            </a:r>
            <a:r>
              <a:rPr lang="fr-CH" sz="1400" dirty="0">
                <a:solidFill>
                  <a:srgbClr val="000000"/>
                </a:solidFill>
                <a:latin typeface="+mn-lt"/>
                <a:cs typeface="Calibri Light"/>
              </a:rPr>
              <a:t>Fondation Claire &amp; </a:t>
            </a:r>
            <a:r>
              <a:rPr lang="fr-CH" sz="1400" dirty="0" smtClean="0">
                <a:solidFill>
                  <a:srgbClr val="000000"/>
                </a:solidFill>
                <a:latin typeface="+mn-lt"/>
                <a:cs typeface="Calibri Light"/>
              </a:rPr>
              <a:t>George, </a:t>
            </a:r>
            <a:r>
              <a:rPr lang="fr-CH" sz="1400" dirty="0" smtClean="0">
                <a:solidFill>
                  <a:srgbClr val="000000"/>
                </a:solidFill>
                <a:cs typeface="Calibri Light"/>
              </a:rPr>
              <a:t>hotelleriesuisse</a:t>
            </a:r>
            <a:r>
              <a:rPr lang="fr-CH" sz="1400" dirty="0">
                <a:solidFill>
                  <a:srgbClr val="000000"/>
                </a:solidFill>
                <a:cs typeface="Calibri Light"/>
              </a:rPr>
              <a:t> </a:t>
            </a:r>
            <a:r>
              <a:rPr lang="fr-CH" sz="1400" dirty="0" smtClean="0">
                <a:solidFill>
                  <a:srgbClr val="000000"/>
                </a:solidFill>
                <a:cs typeface="Calibri Light"/>
              </a:rPr>
              <a:t>et </a:t>
            </a:r>
            <a:r>
              <a:rPr lang="fr-CH" sz="1400">
                <a:solidFill>
                  <a:srgbClr val="000000"/>
                </a:solidFill>
                <a:cs typeface="Calibri Light"/>
              </a:rPr>
              <a:t>Suisse </a:t>
            </a:r>
            <a:r>
              <a:rPr lang="fr-CH" sz="1400" dirty="0">
                <a:solidFill>
                  <a:srgbClr val="000000"/>
                </a:solidFill>
                <a:cs typeface="Calibri Light"/>
              </a:rPr>
              <a:t>t</a:t>
            </a:r>
            <a:r>
              <a:rPr lang="fr-CH" sz="1400" smtClean="0">
                <a:solidFill>
                  <a:srgbClr val="000000"/>
                </a:solidFill>
                <a:cs typeface="Calibri Light"/>
              </a:rPr>
              <a:t>ourisme </a:t>
            </a:r>
            <a:r>
              <a:rPr lang="fr-CH" sz="1400" dirty="0" smtClean="0">
                <a:solidFill>
                  <a:srgbClr val="000000"/>
                </a:solidFill>
                <a:cs typeface="Calibri Light"/>
              </a:rPr>
              <a:t>(partenaire de communication)</a:t>
            </a:r>
            <a:endParaRPr lang="fr-CH" sz="1400" dirty="0" smtClean="0">
              <a:solidFill>
                <a:srgbClr val="000000"/>
              </a:solidFill>
              <a:latin typeface="+mn-lt"/>
              <a:cs typeface="Calibri Light"/>
            </a:endParaRPr>
          </a:p>
          <a:p>
            <a:r>
              <a:rPr lang="fr-CH" sz="1400" dirty="0" smtClean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endParaRPr lang="de-CH" sz="1400" dirty="0">
              <a:solidFill>
                <a:srgbClr val="000000"/>
              </a:solidFill>
              <a:latin typeface="Calibri Light"/>
              <a:cs typeface="Calibri Light"/>
            </a:endParaRPr>
          </a:p>
          <a:p>
            <a:r>
              <a:rPr lang="fr-CH" sz="1200" dirty="0">
                <a:solidFill>
                  <a:srgbClr val="000000"/>
                </a:solidFill>
                <a:latin typeface="+mj-lt"/>
              </a:rPr>
              <a:t> </a:t>
            </a:r>
            <a:endParaRPr lang="de-CH" sz="1200" dirty="0">
              <a:solidFill>
                <a:srgbClr val="000000"/>
              </a:solidFill>
              <a:latin typeface="+mj-lt"/>
            </a:endParaRPr>
          </a:p>
          <a:p>
            <a:endParaRPr lang="de-DE" sz="1400" dirty="0">
              <a:solidFill>
                <a:schemeClr val="tx1"/>
              </a:solidFill>
              <a:latin typeface="+mj-lt"/>
            </a:endParaRPr>
          </a:p>
          <a:p>
            <a:r>
              <a:rPr lang="fr-CH" sz="1400" dirty="0">
                <a:solidFill>
                  <a:schemeClr val="tx1"/>
                </a:solidFill>
                <a:latin typeface="+mj-lt"/>
              </a:rPr>
              <a:t/>
            </a:r>
            <a:br>
              <a:rPr lang="fr-CH" sz="1400" dirty="0">
                <a:solidFill>
                  <a:schemeClr val="tx1"/>
                </a:solidFill>
                <a:latin typeface="+mj-lt"/>
              </a:rPr>
            </a:br>
            <a:endParaRPr lang="fr-CH" sz="1400" dirty="0" smtClean="0">
              <a:solidFill>
                <a:schemeClr val="tx1"/>
              </a:solidFill>
              <a:latin typeface="+mj-lt"/>
            </a:endParaRPr>
          </a:p>
          <a:p>
            <a:r>
              <a:rPr lang="fr-CH" sz="1400" dirty="0" smtClean="0">
                <a:solidFill>
                  <a:schemeClr val="tx1"/>
                </a:solidFill>
                <a:latin typeface="+mn-lt"/>
              </a:rPr>
              <a:t>en </a:t>
            </a:r>
            <a:r>
              <a:rPr lang="fr-CH" sz="1400" dirty="0">
                <a:solidFill>
                  <a:schemeClr val="tx1"/>
                </a:solidFill>
                <a:latin typeface="+mn-lt"/>
              </a:rPr>
              <a:t>coopération avec </a:t>
            </a:r>
            <a:endParaRPr lang="de-DE" sz="1400" dirty="0" smtClean="0">
              <a:solidFill>
                <a:schemeClr val="tx1"/>
              </a:solidFill>
              <a:latin typeface="+mn-lt"/>
            </a:endParaRPr>
          </a:p>
          <a:p>
            <a:r>
              <a:rPr lang="de-DE" sz="1400" dirty="0" smtClean="0">
                <a:solidFill>
                  <a:schemeClr val="tx1"/>
                </a:solidFill>
                <a:latin typeface="+mn-lt"/>
              </a:rPr>
              <a:t>Pro </a:t>
            </a:r>
            <a:r>
              <a:rPr lang="de-DE" sz="1400" dirty="0" err="1" smtClean="0">
                <a:solidFill>
                  <a:schemeClr val="tx1"/>
                </a:solidFill>
                <a:latin typeface="+mn-lt"/>
              </a:rPr>
              <a:t>Infirmis</a:t>
            </a:r>
            <a:r>
              <a:rPr lang="de-DE" sz="140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+mn-lt"/>
              </a:rPr>
              <a:t>Association</a:t>
            </a:r>
            <a:r>
              <a:rPr lang="de-DE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+mn-lt"/>
              </a:rPr>
              <a:t>suisse</a:t>
            </a:r>
            <a:r>
              <a:rPr lang="de-DE" sz="1400" dirty="0">
                <a:solidFill>
                  <a:schemeClr val="tx1"/>
                </a:solidFill>
                <a:latin typeface="+mn-lt"/>
              </a:rPr>
              <a:t> des </a:t>
            </a:r>
            <a:r>
              <a:rPr lang="de-DE" sz="1400" dirty="0" err="1">
                <a:solidFill>
                  <a:schemeClr val="tx1"/>
                </a:solidFill>
                <a:latin typeface="+mn-lt"/>
              </a:rPr>
              <a:t>paraplégiques</a:t>
            </a:r>
            <a:r>
              <a:rPr lang="de-DE" sz="1400" dirty="0" smtClean="0">
                <a:solidFill>
                  <a:schemeClr val="tx1"/>
                </a:solidFill>
                <a:latin typeface="+mn-lt"/>
              </a:rPr>
              <a:t>, Mobility International Schweiz, </a:t>
            </a:r>
            <a:r>
              <a:rPr lang="de-DE" sz="1400" dirty="0" err="1" smtClean="0">
                <a:solidFill>
                  <a:schemeClr val="tx1"/>
                </a:solidFill>
                <a:latin typeface="+mn-lt"/>
              </a:rPr>
              <a:t>Hes</a:t>
            </a:r>
            <a:r>
              <a:rPr lang="de-DE" sz="1400" dirty="0">
                <a:solidFill>
                  <a:schemeClr val="tx1"/>
                </a:solidFill>
                <a:latin typeface="+mn-lt"/>
              </a:rPr>
              <a:t>-so </a:t>
            </a:r>
            <a:r>
              <a:rPr lang="de-DE" sz="1400" dirty="0" err="1">
                <a:solidFill>
                  <a:schemeClr val="tx1"/>
                </a:solidFill>
                <a:latin typeface="+mn-lt"/>
              </a:rPr>
              <a:t>Valais</a:t>
            </a:r>
            <a:endParaRPr lang="de-DE" sz="1400" dirty="0">
              <a:solidFill>
                <a:schemeClr val="tx1"/>
              </a:solidFill>
              <a:latin typeface="+mn-lt"/>
            </a:endParaRPr>
          </a:p>
          <a:p>
            <a:r>
              <a:rPr lang="de-DE" sz="1400" dirty="0" smtClean="0">
                <a:solidFill>
                  <a:schemeClr val="tx1"/>
                </a:solidFill>
                <a:latin typeface="+mj-lt"/>
              </a:rPr>
              <a:t> </a:t>
            </a:r>
          </a:p>
        </p:txBody>
      </p:sp>
      <p:pic>
        <p:nvPicPr>
          <p:cNvPr id="4" name="Bild 3" descr="Bildschirmfoto 2016-06-21 um 17.49.1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9" b="6537"/>
          <a:stretch/>
        </p:blipFill>
        <p:spPr>
          <a:xfrm>
            <a:off x="3097718" y="2864149"/>
            <a:ext cx="2958563" cy="914980"/>
          </a:xfrm>
          <a:prstGeom prst="rect">
            <a:avLst/>
          </a:prstGeom>
        </p:spPr>
      </p:pic>
      <p:grpSp>
        <p:nvGrpSpPr>
          <p:cNvPr id="6" name="Gruppieren 5"/>
          <p:cNvGrpSpPr/>
          <p:nvPr/>
        </p:nvGrpSpPr>
        <p:grpSpPr>
          <a:xfrm>
            <a:off x="2471166" y="4608310"/>
            <a:ext cx="4371688" cy="508307"/>
            <a:chOff x="1831357" y="5555639"/>
            <a:chExt cx="5389801" cy="655840"/>
          </a:xfrm>
        </p:grpSpPr>
        <p:pic>
          <p:nvPicPr>
            <p:cNvPr id="5" name="Bild 4" descr="Bildschirmfoto 2016-06-21 um 17.51.29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3045" y="5555639"/>
              <a:ext cx="1018113" cy="655840"/>
            </a:xfrm>
            <a:prstGeom prst="rect">
              <a:avLst/>
            </a:prstGeom>
          </p:spPr>
        </p:pic>
        <p:pic>
          <p:nvPicPr>
            <p:cNvPr id="11" name="Bild 10" descr="Bildschirmfoto 2016-06-21 um 17.50.37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1357" y="5703171"/>
              <a:ext cx="1871134" cy="360775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3" name="Untertitel 2"/>
          <p:cNvSpPr txBox="1">
            <a:spLocks/>
          </p:cNvSpPr>
          <p:nvPr/>
        </p:nvSpPr>
        <p:spPr>
          <a:xfrm>
            <a:off x="0" y="6097749"/>
            <a:ext cx="9144000" cy="410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 err="1" smtClean="0">
                <a:solidFill>
                  <a:schemeClr val="tx1"/>
                </a:solidFill>
                <a:latin typeface="+mn-lt"/>
              </a:rPr>
              <a:t>Berne</a:t>
            </a:r>
            <a:r>
              <a:rPr lang="de-DE" sz="140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de-DE" sz="1400" dirty="0" err="1" smtClean="0">
                <a:solidFill>
                  <a:schemeClr val="tx1"/>
                </a:solidFill>
                <a:latin typeface="+mn-lt"/>
              </a:rPr>
              <a:t>août</a:t>
            </a:r>
            <a:r>
              <a:rPr lang="de-DE" sz="1400" dirty="0" smtClean="0">
                <a:solidFill>
                  <a:schemeClr val="tx1"/>
                </a:solidFill>
                <a:latin typeface="+mn-lt"/>
              </a:rPr>
              <a:t> 2016</a:t>
            </a:r>
          </a:p>
        </p:txBody>
      </p:sp>
      <p:pic>
        <p:nvPicPr>
          <p:cNvPr id="8" name="Bild 7" descr="1_HEG_FR-DE_CMJ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718" y="5326715"/>
            <a:ext cx="1906606" cy="372535"/>
          </a:xfrm>
          <a:prstGeom prst="rect">
            <a:avLst/>
          </a:prstGeom>
        </p:spPr>
      </p:pic>
      <p:pic>
        <p:nvPicPr>
          <p:cNvPr id="9" name="Bild 8" descr="innotourLogo tif Format.t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319" y="5388815"/>
            <a:ext cx="1155096" cy="373607"/>
          </a:xfrm>
          <a:prstGeom prst="rect">
            <a:avLst/>
          </a:prstGeom>
        </p:spPr>
      </p:pic>
      <p:pic>
        <p:nvPicPr>
          <p:cNvPr id="7" name="Bild 6" descr="Association_ASP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123" y="4663126"/>
            <a:ext cx="1124402" cy="43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CH" dirty="0">
                <a:latin typeface="Calibri Light"/>
                <a:cs typeface="Calibri Light"/>
              </a:rPr>
              <a:t>Un nouveau système d’information intégré sur</a:t>
            </a:r>
            <a:br>
              <a:rPr lang="fr-CH" dirty="0">
                <a:latin typeface="Calibri Light"/>
                <a:cs typeface="Calibri Light"/>
              </a:rPr>
            </a:br>
            <a:r>
              <a:rPr lang="fr-CH" dirty="0">
                <a:latin typeface="Calibri Light"/>
                <a:cs typeface="Calibri Light"/>
              </a:rPr>
              <a:t>l’absence </a:t>
            </a:r>
            <a:r>
              <a:rPr lang="fr-CH" dirty="0" smtClean="0">
                <a:latin typeface="Calibri Light"/>
                <a:cs typeface="Calibri Light"/>
              </a:rPr>
              <a:t>d’obstacles dans </a:t>
            </a:r>
            <a:r>
              <a:rPr lang="fr-CH" dirty="0">
                <a:latin typeface="Calibri Light"/>
                <a:cs typeface="Calibri Light"/>
              </a:rPr>
              <a:t>le </a:t>
            </a:r>
            <a:r>
              <a:rPr lang="fr-CH" dirty="0" smtClean="0">
                <a:latin typeface="Calibri Light"/>
                <a:cs typeface="Calibri Light"/>
              </a:rPr>
              <a:t>tourisme :</a:t>
            </a:r>
            <a:endParaRPr lang="de-CH" dirty="0">
              <a:latin typeface="Calibri Light"/>
              <a:cs typeface="Calibri Light"/>
            </a:endParaRPr>
          </a:p>
          <a:p>
            <a:pPr marL="0" indent="0">
              <a:buNone/>
            </a:pPr>
            <a:endParaRPr lang="de-DE" dirty="0" smtClean="0">
              <a:latin typeface="+mj-lt"/>
            </a:endParaRPr>
          </a:p>
          <a:p>
            <a:r>
              <a:rPr lang="fr-CH" dirty="0">
                <a:latin typeface="Calibri Light"/>
                <a:cs typeface="Calibri Light"/>
              </a:rPr>
              <a:t>des critères uniformes appliqués sans exceptions</a:t>
            </a:r>
            <a:endParaRPr lang="de-CH" dirty="0">
              <a:latin typeface="Calibri Light"/>
              <a:cs typeface="Calibri Light"/>
            </a:endParaRPr>
          </a:p>
          <a:p>
            <a:r>
              <a:rPr lang="fr-CH" dirty="0">
                <a:latin typeface="Calibri Light"/>
                <a:cs typeface="Calibri Light"/>
              </a:rPr>
              <a:t>des informations différenciées et à jour</a:t>
            </a:r>
            <a:endParaRPr lang="de-CH" dirty="0">
              <a:latin typeface="Calibri Light"/>
              <a:cs typeface="Calibri Light"/>
            </a:endParaRPr>
          </a:p>
          <a:p>
            <a:r>
              <a:rPr lang="fr-CH" dirty="0">
                <a:latin typeface="Calibri Light"/>
                <a:cs typeface="Calibri Light"/>
              </a:rPr>
              <a:t>un accès à l’information simple, adapté au groupe-cible</a:t>
            </a:r>
            <a:endParaRPr lang="de-CH" dirty="0">
              <a:latin typeface="Calibri Light"/>
              <a:cs typeface="Calibri Light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54317" y="350838"/>
            <a:ext cx="8229600" cy="1143000"/>
          </a:xfrm>
        </p:spPr>
        <p:txBody>
          <a:bodyPr>
            <a:noAutofit/>
          </a:bodyPr>
          <a:lstStyle/>
          <a:p>
            <a:r>
              <a:rPr lang="fr-CH" dirty="0">
                <a:latin typeface="+mj-lt"/>
                <a:cs typeface="Calibri Light"/>
              </a:rPr>
              <a:t>Nouveau système d’information</a:t>
            </a:r>
            <a:endParaRPr lang="de-CH" dirty="0">
              <a:latin typeface="+mj-l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414669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4317" y="350838"/>
            <a:ext cx="8229600" cy="1143000"/>
          </a:xfrm>
        </p:spPr>
        <p:txBody>
          <a:bodyPr>
            <a:noAutofit/>
          </a:bodyPr>
          <a:lstStyle/>
          <a:p>
            <a:r>
              <a:rPr lang="fr-CH" dirty="0">
                <a:latin typeface="+mj-lt"/>
                <a:cs typeface="Calibri Light"/>
              </a:rPr>
              <a:t>Nouveau système d’information</a:t>
            </a:r>
            <a:endParaRPr lang="de-CH" dirty="0">
              <a:latin typeface="+mj-lt"/>
              <a:cs typeface="Calibri Light"/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6197600" y="6145817"/>
            <a:ext cx="854175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sz="1000" dirty="0">
              <a:latin typeface="Open Sans"/>
              <a:cs typeface="Open Sans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1862162" y="2041747"/>
            <a:ext cx="138453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Promotion nationale</a:t>
            </a:r>
            <a:endParaRPr lang="de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3440441" y="2041747"/>
            <a:ext cx="138453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Promotion </a:t>
            </a:r>
            <a:r>
              <a:rPr lang="de-CH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régionale</a:t>
            </a:r>
            <a:endParaRPr lang="de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6281460" y="2041747"/>
            <a:ext cx="199997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Plateformes</a:t>
            </a:r>
            <a:r>
              <a:rPr lang="de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CH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specialisées</a:t>
            </a:r>
            <a:endParaRPr lang="de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4993592" y="2041747"/>
            <a:ext cx="138453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hôtels</a:t>
            </a:r>
            <a:endParaRPr lang="de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0" name="Bild 38" descr="Bildschirmfoto 2016-01-22 um 15.57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297" y="1510064"/>
            <a:ext cx="800285" cy="493105"/>
          </a:xfrm>
          <a:prstGeom prst="rect">
            <a:avLst/>
          </a:prstGeom>
          <a:solidFill>
            <a:srgbClr val="FFFF00"/>
          </a:solidFill>
          <a:ln w="76200" cmpd="sng">
            <a:noFill/>
          </a:ln>
        </p:spPr>
      </p:pic>
      <p:pic>
        <p:nvPicPr>
          <p:cNvPr id="41" name="Bild 26" descr="Bildschirmfoto 2016-08-04 um 14.44.4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572" y="1582647"/>
            <a:ext cx="355342" cy="347939"/>
          </a:xfrm>
          <a:prstGeom prst="rect">
            <a:avLst/>
          </a:prstGeom>
          <a:ln>
            <a:noFill/>
          </a:ln>
        </p:spPr>
      </p:pic>
      <p:pic>
        <p:nvPicPr>
          <p:cNvPr id="42" name="Bild 48" descr="*C&amp;G_Logo__Foundation_POS_CMYK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963" y="1511426"/>
            <a:ext cx="546105" cy="490380"/>
          </a:xfrm>
          <a:prstGeom prst="rect">
            <a:avLst/>
          </a:prstGeom>
        </p:spPr>
      </p:pic>
      <p:pic>
        <p:nvPicPr>
          <p:cNvPr id="43" name="Bild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882" y="1526127"/>
            <a:ext cx="1014957" cy="460978"/>
          </a:xfrm>
          <a:prstGeom prst="rect">
            <a:avLst/>
          </a:prstGeom>
          <a:solidFill>
            <a:srgbClr val="FF0000">
              <a:alpha val="24000"/>
            </a:srgbClr>
          </a:solidFill>
          <a:ln w="3175" cmpd="sng"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pic>
        <p:nvPicPr>
          <p:cNvPr id="44" name="Bild 3" descr="Bildschirmfoto 2016-08-04 um 14.49.2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698" y="1534191"/>
            <a:ext cx="868176" cy="444851"/>
          </a:xfrm>
          <a:prstGeom prst="rect">
            <a:avLst/>
          </a:prstGeom>
          <a:ln>
            <a:noFill/>
          </a:ln>
        </p:spPr>
      </p:pic>
      <p:pic>
        <p:nvPicPr>
          <p:cNvPr id="39" name="Grafik 3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4" t="3056" r="19286" b="3660"/>
          <a:stretch/>
        </p:blipFill>
        <p:spPr>
          <a:xfrm>
            <a:off x="5340984" y="1449545"/>
            <a:ext cx="612154" cy="614142"/>
          </a:xfrm>
          <a:prstGeom prst="rect">
            <a:avLst/>
          </a:prstGeom>
        </p:spPr>
      </p:pic>
      <p:sp>
        <p:nvSpPr>
          <p:cNvPr id="47" name="Textfeld 46"/>
          <p:cNvSpPr txBox="1"/>
          <p:nvPr/>
        </p:nvSpPr>
        <p:spPr>
          <a:xfrm>
            <a:off x="323953" y="5441870"/>
            <a:ext cx="223785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CH" sz="1200" dirty="0" smtClean="0">
                <a:solidFill>
                  <a:srgbClr val="000000"/>
                </a:solidFill>
              </a:rPr>
              <a:t>Des </a:t>
            </a:r>
            <a:r>
              <a:rPr lang="de-CH" sz="1200" dirty="0" err="1" smtClean="0">
                <a:solidFill>
                  <a:srgbClr val="000000"/>
                </a:solidFill>
              </a:rPr>
              <a:t>critères</a:t>
            </a:r>
            <a:r>
              <a:rPr lang="de-CH" sz="1200" dirty="0" smtClean="0">
                <a:solidFill>
                  <a:srgbClr val="000000"/>
                </a:solidFill>
              </a:rPr>
              <a:t> uniformes</a:t>
            </a:r>
            <a:endParaRPr lang="de-CH" sz="1200" dirty="0">
              <a:solidFill>
                <a:srgbClr val="000000"/>
              </a:solidFill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338478" y="4151285"/>
            <a:ext cx="192113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CH" sz="1200" dirty="0"/>
              <a:t>Des </a:t>
            </a:r>
            <a:r>
              <a:rPr lang="fr-CH" sz="1200" dirty="0" smtClean="0"/>
              <a:t>informations différenciée</a:t>
            </a:r>
            <a:endParaRPr lang="de-CH" sz="1200" dirty="0"/>
          </a:p>
        </p:txBody>
      </p:sp>
      <p:sp>
        <p:nvSpPr>
          <p:cNvPr id="49" name="Textfeld 48"/>
          <p:cNvSpPr txBox="1"/>
          <p:nvPr/>
        </p:nvSpPr>
        <p:spPr>
          <a:xfrm>
            <a:off x="338478" y="2773777"/>
            <a:ext cx="175930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CH" sz="1200" dirty="0" smtClean="0"/>
              <a:t>Un </a:t>
            </a:r>
            <a:r>
              <a:rPr lang="fr-CH" sz="1200" dirty="0"/>
              <a:t>accès à </a:t>
            </a:r>
            <a:r>
              <a:rPr lang="fr-CH" sz="1200" dirty="0" smtClean="0"/>
              <a:t>l’information simple et </a:t>
            </a:r>
            <a:r>
              <a:rPr lang="fr-CH" sz="1200" dirty="0"/>
              <a:t>adapté au groupe-cible</a:t>
            </a:r>
            <a:endParaRPr lang="de-CH" sz="1200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2500428" y="2699245"/>
            <a:ext cx="4732050" cy="3247513"/>
            <a:chOff x="2084562" y="2561746"/>
            <a:chExt cx="5629218" cy="3863222"/>
          </a:xfrm>
        </p:grpSpPr>
        <p:grpSp>
          <p:nvGrpSpPr>
            <p:cNvPr id="59" name="Gruppieren 58"/>
            <p:cNvGrpSpPr/>
            <p:nvPr/>
          </p:nvGrpSpPr>
          <p:grpSpPr>
            <a:xfrm>
              <a:off x="2084562" y="2561746"/>
              <a:ext cx="5629218" cy="3863222"/>
              <a:chOff x="1757391" y="2561746"/>
              <a:chExt cx="5629218" cy="3863222"/>
            </a:xfrm>
          </p:grpSpPr>
          <p:cxnSp>
            <p:nvCxnSpPr>
              <p:cNvPr id="31" name="Gerader Verbinder 30"/>
              <p:cNvCxnSpPr/>
              <p:nvPr/>
            </p:nvCxnSpPr>
            <p:spPr>
              <a:xfrm flipH="1">
                <a:off x="4795092" y="3011648"/>
                <a:ext cx="557084" cy="138964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r Verbinder 31"/>
              <p:cNvCxnSpPr/>
              <p:nvPr/>
            </p:nvCxnSpPr>
            <p:spPr>
              <a:xfrm flipH="1">
                <a:off x="5414513" y="3011648"/>
                <a:ext cx="1469366" cy="138964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r Verbinder 32"/>
              <p:cNvCxnSpPr/>
              <p:nvPr/>
            </p:nvCxnSpPr>
            <p:spPr>
              <a:xfrm>
                <a:off x="3800213" y="3011648"/>
                <a:ext cx="352337" cy="138964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r Verbinder 33"/>
              <p:cNvCxnSpPr/>
              <p:nvPr/>
            </p:nvCxnSpPr>
            <p:spPr>
              <a:xfrm>
                <a:off x="2231472" y="3011648"/>
                <a:ext cx="1476462" cy="138964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Gerader Verbinder 10"/>
              <p:cNvCxnSpPr/>
              <p:nvPr/>
            </p:nvCxnSpPr>
            <p:spPr>
              <a:xfrm>
                <a:off x="4567964" y="4665582"/>
                <a:ext cx="0" cy="1381525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" name="Gruppieren 7"/>
              <p:cNvGrpSpPr/>
              <p:nvPr/>
            </p:nvGrpSpPr>
            <p:grpSpPr>
              <a:xfrm>
                <a:off x="2830116" y="4183155"/>
                <a:ext cx="3457806" cy="819509"/>
                <a:chOff x="3095098" y="4045789"/>
                <a:chExt cx="3457806" cy="819509"/>
              </a:xfrm>
            </p:grpSpPr>
            <p:sp>
              <p:nvSpPr>
                <p:cNvPr id="3" name="Rechteck 2"/>
                <p:cNvSpPr/>
                <p:nvPr/>
              </p:nvSpPr>
              <p:spPr>
                <a:xfrm>
                  <a:off x="3476366" y="4045789"/>
                  <a:ext cx="2721234" cy="819509"/>
                </a:xfrm>
                <a:prstGeom prst="rect">
                  <a:avLst/>
                </a:prstGeom>
                <a:solidFill>
                  <a:srgbClr val="00B050"/>
                </a:solidFill>
                <a:ln w="6350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7" name="Textfeld 6"/>
                <p:cNvSpPr txBox="1"/>
                <p:nvPr/>
              </p:nvSpPr>
              <p:spPr>
                <a:xfrm>
                  <a:off x="3095098" y="4092724"/>
                  <a:ext cx="3457806" cy="5491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CH" sz="1200" dirty="0" smtClean="0">
                      <a:solidFill>
                        <a:schemeClr val="bg1">
                          <a:lumMod val="95000"/>
                        </a:schemeClr>
                      </a:solidFill>
                    </a:rPr>
                    <a:t>Swiss Hotel Data /</a:t>
                  </a:r>
                </a:p>
                <a:p>
                  <a:pPr algn="ctr"/>
                  <a:r>
                    <a:rPr lang="de-CH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B</a:t>
                  </a:r>
                  <a:r>
                    <a:rPr lang="de-CH" sz="1200" dirty="0" smtClean="0">
                      <a:solidFill>
                        <a:schemeClr val="bg1">
                          <a:lumMod val="95000"/>
                        </a:schemeClr>
                      </a:solidFill>
                    </a:rPr>
                    <a:t>ase de </a:t>
                  </a:r>
                  <a:r>
                    <a:rPr lang="de-CH" sz="1200" dirty="0" err="1" smtClean="0">
                      <a:solidFill>
                        <a:schemeClr val="bg1">
                          <a:lumMod val="95000"/>
                        </a:schemeClr>
                      </a:solidFill>
                    </a:rPr>
                    <a:t>données</a:t>
                  </a:r>
                  <a:r>
                    <a:rPr lang="de-CH" sz="1200" dirty="0" smtClean="0">
                      <a:solidFill>
                        <a:schemeClr val="bg1">
                          <a:lumMod val="95000"/>
                        </a:schemeClr>
                      </a:solidFill>
                    </a:rPr>
                    <a:t> de Pro </a:t>
                  </a:r>
                  <a:r>
                    <a:rPr lang="de-CH" sz="1200" dirty="0" err="1" smtClean="0">
                      <a:solidFill>
                        <a:schemeClr val="bg1">
                          <a:lumMod val="95000"/>
                        </a:schemeClr>
                      </a:solidFill>
                    </a:rPr>
                    <a:t>Infirmis</a:t>
                  </a:r>
                  <a:endParaRPr lang="de-CH" sz="1200" dirty="0" smtClean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</p:grpSp>
          <p:grpSp>
            <p:nvGrpSpPr>
              <p:cNvPr id="46" name="Gruppieren 45"/>
              <p:cNvGrpSpPr/>
              <p:nvPr/>
            </p:nvGrpSpPr>
            <p:grpSpPr>
              <a:xfrm>
                <a:off x="1757391" y="2561746"/>
                <a:ext cx="5629218" cy="931653"/>
                <a:chOff x="1699401" y="2561746"/>
                <a:chExt cx="5629218" cy="931653"/>
              </a:xfrm>
            </p:grpSpPr>
            <p:sp>
              <p:nvSpPr>
                <p:cNvPr id="5" name="Ellipse 4"/>
                <p:cNvSpPr/>
                <p:nvPr/>
              </p:nvSpPr>
              <p:spPr>
                <a:xfrm>
                  <a:off x="1699401" y="2561746"/>
                  <a:ext cx="931653" cy="931653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21" name="Ellipse 20"/>
                <p:cNvSpPr/>
                <p:nvPr/>
              </p:nvSpPr>
              <p:spPr>
                <a:xfrm>
                  <a:off x="6396966" y="2561746"/>
                  <a:ext cx="931653" cy="931653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23" name="Ellipse 22"/>
                <p:cNvSpPr/>
                <p:nvPr/>
              </p:nvSpPr>
              <p:spPr>
                <a:xfrm>
                  <a:off x="3265256" y="2561746"/>
                  <a:ext cx="931653" cy="931653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28" name="Ellipse 27"/>
                <p:cNvSpPr/>
                <p:nvPr/>
              </p:nvSpPr>
              <p:spPr>
                <a:xfrm>
                  <a:off x="4831111" y="2561746"/>
                  <a:ext cx="931653" cy="931653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</p:grpSp>
          <p:grpSp>
            <p:nvGrpSpPr>
              <p:cNvPr id="58" name="Gruppieren 57"/>
              <p:cNvGrpSpPr/>
              <p:nvPr/>
            </p:nvGrpSpPr>
            <p:grpSpPr>
              <a:xfrm>
                <a:off x="3144329" y="5570121"/>
                <a:ext cx="2855343" cy="854847"/>
                <a:chOff x="3144329" y="5570121"/>
                <a:chExt cx="2855343" cy="854847"/>
              </a:xfrm>
            </p:grpSpPr>
            <p:sp>
              <p:nvSpPr>
                <p:cNvPr id="9" name="Raute 8"/>
                <p:cNvSpPr/>
                <p:nvPr/>
              </p:nvSpPr>
              <p:spPr>
                <a:xfrm>
                  <a:off x="3353280" y="5570121"/>
                  <a:ext cx="2437441" cy="85484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30" name="Textfeld 29"/>
                <p:cNvSpPr txBox="1"/>
                <p:nvPr/>
              </p:nvSpPr>
              <p:spPr>
                <a:xfrm>
                  <a:off x="3144329" y="5824356"/>
                  <a:ext cx="2855343" cy="3295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CH" sz="1200" dirty="0" err="1" smtClean="0">
                      <a:solidFill>
                        <a:schemeClr val="bg1">
                          <a:lumMod val="95000"/>
                        </a:schemeClr>
                      </a:solidFill>
                    </a:rPr>
                    <a:t>Organisations</a:t>
                  </a:r>
                  <a:r>
                    <a:rPr lang="de-CH" sz="1200" dirty="0" smtClean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de-CH" sz="1200" dirty="0" err="1" smtClean="0">
                      <a:solidFill>
                        <a:schemeClr val="bg1">
                          <a:lumMod val="95000"/>
                        </a:schemeClr>
                      </a:solidFill>
                    </a:rPr>
                    <a:t>spécialisées</a:t>
                  </a:r>
                  <a:endParaRPr lang="de-CH" sz="12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4" name="Nach rechts gekrümmter Pfeil 3"/>
            <p:cNvSpPr/>
            <p:nvPr/>
          </p:nvSpPr>
          <p:spPr>
            <a:xfrm>
              <a:off x="2252022" y="2956070"/>
              <a:ext cx="931790" cy="1861048"/>
            </a:xfrm>
            <a:prstGeom prst="curvedRight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solidFill>
                  <a:schemeClr val="tx1"/>
                </a:solidFill>
              </a:endParaRPr>
            </a:p>
          </p:txBody>
        </p:sp>
        <p:sp>
          <p:nvSpPr>
            <p:cNvPr id="6" name="Nach links gekrümmter Pfeil 5"/>
            <p:cNvSpPr/>
            <p:nvPr/>
          </p:nvSpPr>
          <p:spPr>
            <a:xfrm>
              <a:off x="6595777" y="2974862"/>
              <a:ext cx="882569" cy="1842255"/>
            </a:xfrm>
            <a:prstGeom prst="curvedLeft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solidFill>
                  <a:schemeClr val="tx1"/>
                </a:solidFill>
              </a:endParaRPr>
            </a:p>
          </p:txBody>
        </p:sp>
      </p:grpSp>
      <p:pic>
        <p:nvPicPr>
          <p:cNvPr id="38" name="Bild 8" descr="Bildschirmfoto 2016-06-21 um 17.49.10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267" y="6278830"/>
            <a:ext cx="1591734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981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0879" y="274638"/>
            <a:ext cx="8502242" cy="1143000"/>
          </a:xfrm>
        </p:spPr>
        <p:txBody>
          <a:bodyPr>
            <a:normAutofit/>
          </a:bodyPr>
          <a:lstStyle/>
          <a:p>
            <a:r>
              <a:rPr lang="de-DE" dirty="0" smtClean="0">
                <a:latin typeface="+mj-lt"/>
              </a:rPr>
              <a:t> </a:t>
            </a:r>
            <a:r>
              <a:rPr lang="fr-CH" dirty="0">
                <a:latin typeface="+mj-lt"/>
                <a:cs typeface="Calibri Light"/>
              </a:rPr>
              <a:t>Un accès à l’information adapté au groupe-cible</a:t>
            </a:r>
            <a:endParaRPr lang="de-CH" dirty="0">
              <a:latin typeface="+mj-lt"/>
              <a:cs typeface="Calibri Light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5956090" y="6600269"/>
            <a:ext cx="2133600" cy="365125"/>
          </a:xfrm>
        </p:spPr>
        <p:txBody>
          <a:bodyPr/>
          <a:lstStyle/>
          <a:p>
            <a:fld id="{19679705-42F0-C04C-933F-7C79B8E194AE}" type="slidenum">
              <a:rPr lang="de-DE" smtClean="0">
                <a:latin typeface="Open Sans"/>
                <a:cs typeface="Open Sans"/>
              </a:rPr>
              <a:pPr/>
              <a:t>12</a:t>
            </a:fld>
            <a:endParaRPr lang="de-DE">
              <a:latin typeface="Open Sans"/>
              <a:cs typeface="Open Sans"/>
            </a:endParaRP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7315200" cy="45504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H" sz="2000" dirty="0"/>
              <a:t>Des </a:t>
            </a:r>
            <a:r>
              <a:rPr lang="fr-CH" sz="2000" dirty="0" smtClean="0"/>
              <a:t>informations </a:t>
            </a:r>
            <a:r>
              <a:rPr lang="fr-CH" sz="2000" dirty="0"/>
              <a:t>coordonnées sur l’absence </a:t>
            </a:r>
            <a:r>
              <a:rPr lang="fr-CH" sz="2000" dirty="0" smtClean="0"/>
              <a:t>d’obstacles dans </a:t>
            </a:r>
            <a:r>
              <a:rPr lang="fr-CH" sz="2000" dirty="0"/>
              <a:t>l’hôtel, à trois </a:t>
            </a:r>
            <a:r>
              <a:rPr lang="fr-CH" sz="2000" dirty="0" smtClean="0"/>
              <a:t>niveaux :</a:t>
            </a:r>
            <a:endParaRPr lang="de-CH" sz="2000" dirty="0"/>
          </a:p>
          <a:p>
            <a:pPr marL="0" indent="0">
              <a:buNone/>
            </a:pPr>
            <a:endParaRPr lang="de-DE" dirty="0">
              <a:latin typeface="+mj-lt"/>
            </a:endParaRPr>
          </a:p>
          <a:p>
            <a:pPr marL="0" indent="0">
              <a:buNone/>
            </a:pPr>
            <a:r>
              <a:rPr lang="fr-CH" dirty="0">
                <a:latin typeface="Calibri Light"/>
                <a:cs typeface="Calibri Light"/>
              </a:rPr>
              <a:t>I</a:t>
            </a:r>
            <a:r>
              <a:rPr lang="fr-CH" dirty="0" smtClean="0">
                <a:latin typeface="Calibri Light"/>
                <a:cs typeface="Calibri Light"/>
              </a:rPr>
              <a:t>nformations </a:t>
            </a:r>
            <a:r>
              <a:rPr lang="fr-CH" dirty="0">
                <a:latin typeface="Calibri Light"/>
                <a:cs typeface="Calibri Light"/>
              </a:rPr>
              <a:t>de base standardisées</a:t>
            </a:r>
            <a:endParaRPr lang="de-CH" dirty="0">
              <a:latin typeface="Calibri Light"/>
              <a:cs typeface="Calibri Light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fr-CH" dirty="0">
                <a:latin typeface="Calibri Light"/>
                <a:cs typeface="Calibri Light"/>
              </a:rPr>
              <a:t>accessibilité de l’hôtel en général (pictogrammes)</a:t>
            </a:r>
            <a:endParaRPr lang="de-CH" dirty="0">
              <a:latin typeface="Calibri Light"/>
              <a:cs typeface="Calibri Light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fr-CH" dirty="0">
                <a:latin typeface="Calibri Light"/>
                <a:cs typeface="Calibri Light"/>
              </a:rPr>
              <a:t>informations différenciées sur l’accessibilité dans l’hôtel</a:t>
            </a:r>
            <a:br>
              <a:rPr lang="fr-CH" dirty="0">
                <a:latin typeface="Calibri Light"/>
                <a:cs typeface="Calibri Light"/>
              </a:rPr>
            </a:br>
            <a:r>
              <a:rPr lang="fr-CH" dirty="0">
                <a:latin typeface="Calibri Light"/>
                <a:cs typeface="Calibri Light"/>
              </a:rPr>
              <a:t>(25 </a:t>
            </a:r>
            <a:r>
              <a:rPr lang="fr-CH" dirty="0" smtClean="0">
                <a:latin typeface="Calibri Light"/>
                <a:cs typeface="Calibri Light"/>
              </a:rPr>
              <a:t>critères d’information)</a:t>
            </a:r>
            <a:endParaRPr lang="de-CH" dirty="0">
              <a:latin typeface="Calibri Light"/>
              <a:cs typeface="Calibri Light"/>
            </a:endParaRPr>
          </a:p>
          <a:p>
            <a:pPr marL="400050" lvl="1" indent="0">
              <a:buNone/>
            </a:pPr>
            <a:endParaRPr lang="de-DE" dirty="0" smtClean="0">
              <a:latin typeface="+mj-lt"/>
            </a:endParaRPr>
          </a:p>
          <a:p>
            <a:pPr marL="0" indent="0">
              <a:buNone/>
            </a:pPr>
            <a:r>
              <a:rPr lang="fr-CH" dirty="0">
                <a:latin typeface="Calibri Light"/>
                <a:cs typeface="Calibri Light"/>
              </a:rPr>
              <a:t>Informations techniques détaillées</a:t>
            </a:r>
            <a:endParaRPr lang="de-CH" dirty="0">
              <a:latin typeface="Calibri Light"/>
              <a:cs typeface="Calibri Light"/>
            </a:endParaRPr>
          </a:p>
          <a:p>
            <a:pPr marL="857250" lvl="1" indent="-457200">
              <a:buAutoNum type="arabicPeriod" startAt="3"/>
            </a:pPr>
            <a:r>
              <a:rPr lang="fr-CH" dirty="0" smtClean="0">
                <a:latin typeface="Calibri Light"/>
                <a:cs typeface="Calibri Light"/>
              </a:rPr>
              <a:t>Mesures</a:t>
            </a:r>
            <a:r>
              <a:rPr lang="fr-CH" dirty="0">
                <a:latin typeface="Calibri Light"/>
                <a:cs typeface="Calibri Light"/>
              </a:rPr>
              <a:t>, tailles, équipements spéciaux</a:t>
            </a:r>
            <a:r>
              <a:rPr lang="fr-CH" dirty="0" smtClean="0">
                <a:latin typeface="Calibri Light"/>
                <a:cs typeface="Calibri Light"/>
              </a:rPr>
              <a:t>, photos </a:t>
            </a:r>
            <a:r>
              <a:rPr lang="fr-CH" dirty="0">
                <a:latin typeface="Calibri Light"/>
                <a:cs typeface="Calibri Light"/>
              </a:rPr>
              <a:t>etc. </a:t>
            </a:r>
            <a:r>
              <a:rPr lang="fr-CH" dirty="0" smtClean="0">
                <a:latin typeface="Calibri Light"/>
                <a:cs typeface="Calibri Light"/>
              </a:rPr>
              <a:t>pour les</a:t>
            </a:r>
          </a:p>
          <a:p>
            <a:pPr marL="400050" lvl="1" indent="0">
              <a:buNone/>
            </a:pPr>
            <a:r>
              <a:rPr lang="fr-CH" dirty="0" smtClean="0">
                <a:latin typeface="Calibri Light"/>
                <a:cs typeface="Calibri Light"/>
              </a:rPr>
              <a:t> 	informations spécifiques </a:t>
            </a:r>
            <a:r>
              <a:rPr lang="fr-CH" dirty="0">
                <a:latin typeface="Calibri Light"/>
                <a:cs typeface="Calibri Light"/>
              </a:rPr>
              <a:t>au groupe-cible</a:t>
            </a:r>
            <a:endParaRPr lang="de-CH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540639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5956090" y="6600269"/>
            <a:ext cx="2133600" cy="365125"/>
          </a:xfrm>
        </p:spPr>
        <p:txBody>
          <a:bodyPr/>
          <a:lstStyle/>
          <a:p>
            <a:fld id="{19679705-42F0-C04C-933F-7C79B8E194AE}" type="slidenum">
              <a:rPr lang="de-DE" smtClean="0">
                <a:latin typeface="Open Sans"/>
                <a:cs typeface="Open Sans"/>
              </a:rPr>
              <a:pPr/>
              <a:t>13</a:t>
            </a:fld>
            <a:endParaRPr lang="de-DE">
              <a:latin typeface="Open Sans"/>
              <a:cs typeface="Open Sans"/>
            </a:endParaRP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914400" y="1600201"/>
            <a:ext cx="7315200" cy="564160"/>
          </a:xfrm>
        </p:spPr>
        <p:txBody>
          <a:bodyPr/>
          <a:lstStyle/>
          <a:p>
            <a:pPr marL="0" indent="0" algn="ctr">
              <a:buNone/>
            </a:pPr>
            <a:r>
              <a:rPr lang="de-DE" dirty="0" err="1" smtClean="0">
                <a:latin typeface="+mn-lt"/>
              </a:rPr>
              <a:t>Pictogrammes</a:t>
            </a:r>
            <a:endParaRPr lang="de-DE" dirty="0" smtClean="0">
              <a:latin typeface="+mn-lt"/>
            </a:endParaRPr>
          </a:p>
        </p:txBody>
      </p:sp>
      <p:pic>
        <p:nvPicPr>
          <p:cNvPr id="6" name="Bild 5" descr="Bildschirmfoto 2016-06-07 um 17.50.0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9" b="2102"/>
          <a:stretch/>
        </p:blipFill>
        <p:spPr>
          <a:xfrm>
            <a:off x="969845" y="2184080"/>
            <a:ext cx="6943293" cy="3884103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320879" y="274638"/>
            <a:ext cx="8502242" cy="1143000"/>
          </a:xfrm>
        </p:spPr>
        <p:txBody>
          <a:bodyPr>
            <a:normAutofit/>
          </a:bodyPr>
          <a:lstStyle/>
          <a:p>
            <a:r>
              <a:rPr lang="de-DE" dirty="0" smtClean="0">
                <a:latin typeface="+mj-lt"/>
              </a:rPr>
              <a:t> </a:t>
            </a:r>
            <a:r>
              <a:rPr lang="fr-CH" dirty="0">
                <a:latin typeface="+mj-lt"/>
                <a:cs typeface="Calibri Light"/>
              </a:rPr>
              <a:t>Un accès à l’information adapté au groupe-cible</a:t>
            </a:r>
            <a:endParaRPr lang="de-CH" dirty="0">
              <a:latin typeface="+mj-l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990014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5956090" y="6600269"/>
            <a:ext cx="2133600" cy="365125"/>
          </a:xfrm>
        </p:spPr>
        <p:txBody>
          <a:bodyPr/>
          <a:lstStyle/>
          <a:p>
            <a:fld id="{19679705-42F0-C04C-933F-7C79B8E194AE}" type="slidenum">
              <a:rPr lang="de-DE" smtClean="0">
                <a:latin typeface="Open Sans"/>
                <a:cs typeface="Open Sans"/>
              </a:rPr>
              <a:pPr/>
              <a:t>14</a:t>
            </a:fld>
            <a:endParaRPr lang="de-DE">
              <a:latin typeface="Open Sans"/>
              <a:cs typeface="Open Sans"/>
            </a:endParaRP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914400" y="1600201"/>
            <a:ext cx="7315200" cy="564160"/>
          </a:xfrm>
        </p:spPr>
        <p:txBody>
          <a:bodyPr/>
          <a:lstStyle/>
          <a:p>
            <a:pPr marL="0" indent="0" algn="ctr">
              <a:buNone/>
            </a:pPr>
            <a:r>
              <a:rPr lang="fr-CH" dirty="0" smtClean="0">
                <a:latin typeface="Calibri Light"/>
                <a:cs typeface="Calibri Light"/>
              </a:rPr>
              <a:t>25 critères d’information</a:t>
            </a:r>
            <a:endParaRPr lang="de-CH" dirty="0">
              <a:latin typeface="Calibri Light"/>
              <a:cs typeface="Calibri Light"/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320879" y="274638"/>
            <a:ext cx="8502242" cy="1143000"/>
          </a:xfrm>
        </p:spPr>
        <p:txBody>
          <a:bodyPr>
            <a:normAutofit/>
          </a:bodyPr>
          <a:lstStyle/>
          <a:p>
            <a:r>
              <a:rPr lang="de-DE" dirty="0" smtClean="0">
                <a:latin typeface="+mj-lt"/>
              </a:rPr>
              <a:t> </a:t>
            </a:r>
            <a:r>
              <a:rPr lang="fr-CH" dirty="0">
                <a:latin typeface="+mj-lt"/>
                <a:cs typeface="Calibri Light"/>
              </a:rPr>
              <a:t>Un accès à l’information adapté au groupe-cible</a:t>
            </a:r>
            <a:endParaRPr lang="de-CH" dirty="0">
              <a:latin typeface="+mj-lt"/>
              <a:cs typeface="Calibri Light"/>
            </a:endParaRPr>
          </a:p>
        </p:txBody>
      </p:sp>
      <p:pic>
        <p:nvPicPr>
          <p:cNvPr id="1026" name="Picture 2" descr="C:\Users\Neu\Dropbox\Innotour\Logos und BIlder\Bilder\MockUp_CriteriaAccessibility_F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035" y="2073744"/>
            <a:ext cx="7597902" cy="42739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6406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1" descr="Bildschirmfoto 2016-08-05 um 12.53.18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" r="3191"/>
          <a:stretch/>
        </p:blipFill>
        <p:spPr>
          <a:xfrm>
            <a:off x="1189038" y="2279649"/>
            <a:ext cx="2055303" cy="28950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Bild 3" descr="Bildschirmfoto 2016-08-05 um 12.53.4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" t="1539" r="10461" b="317"/>
          <a:stretch/>
        </p:blipFill>
        <p:spPr>
          <a:xfrm>
            <a:off x="4493285" y="2164361"/>
            <a:ext cx="3854136" cy="39446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320879" y="274638"/>
            <a:ext cx="8502242" cy="1143000"/>
          </a:xfrm>
        </p:spPr>
        <p:txBody>
          <a:bodyPr>
            <a:normAutofit/>
          </a:bodyPr>
          <a:lstStyle/>
          <a:p>
            <a:r>
              <a:rPr lang="de-DE" dirty="0" smtClean="0">
                <a:latin typeface="+mj-lt"/>
              </a:rPr>
              <a:t> </a:t>
            </a:r>
            <a:r>
              <a:rPr lang="fr-CH" dirty="0">
                <a:latin typeface="+mj-lt"/>
                <a:cs typeface="Calibri Light"/>
              </a:rPr>
              <a:t>Un accès à l’information adapté au groupe-cible</a:t>
            </a:r>
            <a:endParaRPr lang="de-DE" b="0" dirty="0">
              <a:latin typeface="+mj-lt"/>
            </a:endParaRPr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914400" y="1600201"/>
            <a:ext cx="7315200" cy="564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dirty="0">
                <a:latin typeface="Calibri Light"/>
                <a:cs typeface="Calibri Light"/>
              </a:rPr>
              <a:t>Informations </a:t>
            </a:r>
            <a:r>
              <a:rPr lang="fr-CH" dirty="0" smtClean="0">
                <a:latin typeface="Calibri Light"/>
                <a:cs typeface="Calibri Light"/>
              </a:rPr>
              <a:t>techniques détaillées</a:t>
            </a:r>
            <a:endParaRPr lang="de-CH" dirty="0">
              <a:latin typeface="Calibri Light"/>
              <a:cs typeface="Calibri Light"/>
            </a:endParaRPr>
          </a:p>
        </p:txBody>
      </p:sp>
      <p:sp>
        <p:nvSpPr>
          <p:cNvPr id="5" name="Pfeil nach rechts 4"/>
          <p:cNvSpPr/>
          <p:nvPr/>
        </p:nvSpPr>
        <p:spPr>
          <a:xfrm>
            <a:off x="3678588" y="3391444"/>
            <a:ext cx="615921" cy="48656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14669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latin typeface="+mj-lt"/>
              </a:rPr>
              <a:t>Utilisation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pratique</a:t>
            </a:r>
            <a:endParaRPr lang="de-DE" b="0" dirty="0">
              <a:latin typeface="+mj-lt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14400" y="1600201"/>
            <a:ext cx="7315200" cy="564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de-DE" dirty="0" err="1" smtClean="0">
                <a:latin typeface="+mj-lt"/>
              </a:rPr>
              <a:t>MySwitzerland.com</a:t>
            </a:r>
            <a:endParaRPr lang="de-DE" dirty="0" smtClean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66385"/>
            <a:ext cx="8229600" cy="275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llipse 2"/>
          <p:cNvSpPr/>
          <p:nvPr/>
        </p:nvSpPr>
        <p:spPr>
          <a:xfrm>
            <a:off x="5922627" y="3885224"/>
            <a:ext cx="2046914" cy="2046914"/>
          </a:xfrm>
          <a:prstGeom prst="ellipse">
            <a:avLst/>
          </a:prstGeom>
          <a:noFill/>
          <a:ln w="76200">
            <a:solidFill>
              <a:srgbClr val="FFC000">
                <a:alpha val="53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30371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latin typeface="+mj-lt"/>
              </a:rPr>
              <a:t>Utilisation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pratique</a:t>
            </a:r>
            <a:endParaRPr lang="de-DE" b="0" dirty="0">
              <a:latin typeface="+mj-lt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14400" y="1600201"/>
            <a:ext cx="7315200" cy="564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de-DE" dirty="0" err="1" smtClean="0">
                <a:latin typeface="+mj-lt"/>
              </a:rPr>
              <a:t>MySwitzerland.com</a:t>
            </a:r>
            <a:endParaRPr lang="de-DE" dirty="0" smtClean="0">
              <a:latin typeface="+mj-lt"/>
            </a:endParaRPr>
          </a:p>
        </p:txBody>
      </p:sp>
      <p:pic>
        <p:nvPicPr>
          <p:cNvPr id="4" name="Picture 2" descr="C:\Users\Neu\Dropbox\Innotour\Logos und BIlder\Bilder\MySwitzerland.com_F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7838" y="2405063"/>
            <a:ext cx="6242050" cy="332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6841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latin typeface="+mj-lt"/>
              </a:rPr>
              <a:t>MySwitzerland.com</a:t>
            </a:r>
            <a:endParaRPr lang="de-DE" b="0" dirty="0">
              <a:latin typeface="+mj-lt"/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914400" y="1600201"/>
            <a:ext cx="7315200" cy="564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dirty="0" smtClean="0">
                <a:latin typeface="+mj-lt"/>
                <a:cs typeface="Calibri Light"/>
              </a:rPr>
              <a:t>Integration </a:t>
            </a:r>
            <a:r>
              <a:rPr lang="de-DE" dirty="0" err="1" smtClean="0">
                <a:latin typeface="+mj-lt"/>
                <a:cs typeface="Calibri Light"/>
              </a:rPr>
              <a:t>niveau</a:t>
            </a:r>
            <a:r>
              <a:rPr lang="de-DE" dirty="0" smtClean="0">
                <a:latin typeface="+mj-lt"/>
                <a:cs typeface="Calibri Light"/>
              </a:rPr>
              <a:t> 2 (via auto-</a:t>
            </a:r>
            <a:r>
              <a:rPr lang="de-DE" dirty="0" err="1" smtClean="0">
                <a:latin typeface="+mj-lt"/>
                <a:cs typeface="Calibri Light"/>
              </a:rPr>
              <a:t>déclaration</a:t>
            </a:r>
            <a:r>
              <a:rPr lang="de-DE" dirty="0" smtClean="0">
                <a:latin typeface="+mj-lt"/>
                <a:cs typeface="Calibri Light"/>
              </a:rPr>
              <a:t> </a:t>
            </a:r>
            <a:r>
              <a:rPr lang="de-DE" dirty="0" err="1" smtClean="0">
                <a:latin typeface="+mj-lt"/>
                <a:cs typeface="Calibri Light"/>
              </a:rPr>
              <a:t>ou</a:t>
            </a:r>
            <a:r>
              <a:rPr lang="de-DE" dirty="0" smtClean="0">
                <a:latin typeface="+mj-lt"/>
                <a:cs typeface="Calibri Light"/>
              </a:rPr>
              <a:t> </a:t>
            </a:r>
            <a:r>
              <a:rPr lang="de-DE" dirty="0" err="1" smtClean="0">
                <a:latin typeface="+mj-lt"/>
                <a:cs typeface="Calibri Light"/>
              </a:rPr>
              <a:t>audit</a:t>
            </a:r>
            <a:r>
              <a:rPr lang="de-DE" dirty="0" smtClean="0">
                <a:latin typeface="+mj-lt"/>
                <a:cs typeface="Calibri Light"/>
              </a:rPr>
              <a:t>) </a:t>
            </a:r>
            <a:endParaRPr lang="de-DE" dirty="0">
              <a:latin typeface="+mj-lt"/>
              <a:cs typeface="Calibri Light"/>
            </a:endParaRPr>
          </a:p>
        </p:txBody>
      </p:sp>
      <p:pic>
        <p:nvPicPr>
          <p:cNvPr id="3074" name="Picture 2" descr="C:\Users\Neu\Dropbox\Innotour\Logos und BIlder\Bilder\MockUp_CriteriaAccessibility_F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0512" y="2059460"/>
            <a:ext cx="7382044" cy="41525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6508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+mj-lt"/>
              </a:rPr>
              <a:t>Claire &amp; George</a:t>
            </a:r>
            <a:endParaRPr lang="de-DE" b="0" dirty="0">
              <a:latin typeface="+mj-lt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14400" y="1600201"/>
            <a:ext cx="7315200" cy="564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de-DE" dirty="0" smtClean="0">
                <a:latin typeface="+mj-lt"/>
              </a:rPr>
              <a:t>Synchronisation </a:t>
            </a:r>
            <a:r>
              <a:rPr lang="de-DE" dirty="0" err="1" smtClean="0">
                <a:latin typeface="+mj-lt"/>
              </a:rPr>
              <a:t>niveau</a:t>
            </a:r>
            <a:r>
              <a:rPr lang="de-DE" dirty="0" smtClean="0">
                <a:latin typeface="+mj-lt"/>
              </a:rPr>
              <a:t> 1, 2, 3</a:t>
            </a:r>
          </a:p>
        </p:txBody>
      </p:sp>
      <p:pic>
        <p:nvPicPr>
          <p:cNvPr id="13" name="Bild 4" descr="Bildschirmfoto 2016-08-05 um 13.28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329" y="3613969"/>
            <a:ext cx="285730" cy="281971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2192" y="2164361"/>
            <a:ext cx="6259616" cy="4196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93353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87792"/>
          </a:xfrm>
        </p:spPr>
        <p:txBody>
          <a:bodyPr/>
          <a:lstStyle/>
          <a:p>
            <a:r>
              <a:rPr lang="fr-CH" dirty="0" smtClean="0"/>
              <a:t>Résumé </a:t>
            </a:r>
            <a:r>
              <a:rPr lang="fr-CH" dirty="0"/>
              <a:t>&amp; vision</a:t>
            </a:r>
            <a:endParaRPr lang="de-CH" dirty="0"/>
          </a:p>
          <a:p>
            <a:r>
              <a:rPr lang="fr-CH" dirty="0"/>
              <a:t>Buts et parties prenantes</a:t>
            </a:r>
            <a:endParaRPr lang="de-CH" dirty="0"/>
          </a:p>
          <a:p>
            <a:r>
              <a:rPr lang="fr-CH" dirty="0"/>
              <a:t>Système d’information sur l’accessibilité</a:t>
            </a:r>
            <a:endParaRPr lang="de-CH" dirty="0"/>
          </a:p>
          <a:p>
            <a:r>
              <a:rPr lang="fr-CH" dirty="0"/>
              <a:t>Exemples d’application</a:t>
            </a:r>
            <a:endParaRPr lang="de-CH" dirty="0"/>
          </a:p>
          <a:p>
            <a:r>
              <a:rPr lang="fr-CH" dirty="0"/>
              <a:t>Déroulement du projet</a:t>
            </a:r>
            <a:endParaRPr lang="de-CH" dirty="0"/>
          </a:p>
          <a:p>
            <a:r>
              <a:rPr lang="fr-CH" dirty="0"/>
              <a:t>Organisation du projet</a:t>
            </a:r>
            <a:endParaRPr lang="de-CH" dirty="0"/>
          </a:p>
          <a:p>
            <a:pPr marL="0" indent="0">
              <a:buNone/>
            </a:pPr>
            <a:endParaRPr lang="de-DE" b="1" dirty="0" smtClean="0">
              <a:latin typeface="+mn-lt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fr-CH" dirty="0">
                <a:latin typeface="+mj-lt"/>
                <a:cs typeface="Calibri Light"/>
              </a:rPr>
              <a:t>Contenus</a:t>
            </a:r>
            <a:endParaRPr lang="de-CH" dirty="0">
              <a:latin typeface="+mj-l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52543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4317" y="350838"/>
            <a:ext cx="8229600" cy="1143000"/>
          </a:xfrm>
        </p:spPr>
        <p:txBody>
          <a:bodyPr>
            <a:noAutofit/>
          </a:bodyPr>
          <a:lstStyle/>
          <a:p>
            <a:r>
              <a:rPr lang="fr-CH" dirty="0">
                <a:latin typeface="+mj-lt"/>
                <a:cs typeface="Calibri Light"/>
              </a:rPr>
              <a:t>Saisie &amp; vérification des données</a:t>
            </a:r>
            <a:endParaRPr lang="de-CH" dirty="0">
              <a:latin typeface="+mj-lt"/>
              <a:cs typeface="Calibri Light"/>
            </a:endParaRPr>
          </a:p>
        </p:txBody>
      </p:sp>
      <p:sp>
        <p:nvSpPr>
          <p:cNvPr id="4" name="Oval 3"/>
          <p:cNvSpPr/>
          <p:nvPr/>
        </p:nvSpPr>
        <p:spPr>
          <a:xfrm>
            <a:off x="842567" y="2652540"/>
            <a:ext cx="2919055" cy="28634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Open Sans"/>
              </a:rPr>
              <a:t>Hôtels</a:t>
            </a:r>
            <a:r>
              <a:rPr lang="de-D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Open Sans"/>
              </a:rPr>
              <a:t> :</a:t>
            </a:r>
          </a:p>
          <a:p>
            <a:pPr algn="ctr"/>
            <a:r>
              <a:rPr lang="de-DE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Open Sans"/>
              </a:rPr>
              <a:t>Saisie</a:t>
            </a:r>
            <a:r>
              <a:rPr lang="de-D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Open Sans"/>
              </a:rPr>
              <a:t> des </a:t>
            </a:r>
            <a:r>
              <a:rPr lang="de-DE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Open Sans"/>
              </a:rPr>
              <a:t>critères</a:t>
            </a:r>
            <a:r>
              <a:rPr lang="de-D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Open Sans"/>
              </a:rPr>
              <a:t> </a:t>
            </a:r>
            <a:r>
              <a:rPr lang="de-DE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Open Sans"/>
              </a:rPr>
              <a:t>d‘information</a:t>
            </a:r>
            <a:r>
              <a:rPr lang="de-D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Open Sans"/>
              </a:rPr>
              <a:t> via Login </a:t>
            </a:r>
            <a:r>
              <a:rPr lang="de-DE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Open Sans"/>
              </a:rPr>
              <a:t>sur</a:t>
            </a:r>
            <a:r>
              <a:rPr lang="de-D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Open Sans"/>
              </a:rPr>
              <a:t> SHD</a:t>
            </a:r>
          </a:p>
        </p:txBody>
      </p:sp>
      <p:sp>
        <p:nvSpPr>
          <p:cNvPr id="32" name="Pfeil nach rechts 31"/>
          <p:cNvSpPr/>
          <p:nvPr/>
        </p:nvSpPr>
        <p:spPr>
          <a:xfrm>
            <a:off x="3940666" y="3673870"/>
            <a:ext cx="910241" cy="820779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rgbClr val="000000"/>
              </a:solidFill>
              <a:latin typeface="Open Sans"/>
              <a:cs typeface="Open San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231365" y="1503153"/>
            <a:ext cx="2600626" cy="646331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cs typeface="Open Sans"/>
              </a:rPr>
              <a:t>Interface Pro </a:t>
            </a:r>
            <a:r>
              <a:rPr lang="de-DE" dirty="0" err="1" smtClean="0">
                <a:cs typeface="Open Sans"/>
              </a:rPr>
              <a:t>Infirmis</a:t>
            </a:r>
            <a:r>
              <a:rPr lang="de-DE" dirty="0" smtClean="0">
                <a:cs typeface="Open Sans"/>
              </a:rPr>
              <a:t> / Swiss Hotel Data</a:t>
            </a:r>
            <a:endParaRPr lang="de-DE" dirty="0">
              <a:cs typeface="Open Sans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010189" y="5676529"/>
            <a:ext cx="2583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000000"/>
                </a:solidFill>
                <a:cs typeface="Open Sans"/>
              </a:rPr>
              <a:t>Auto-</a:t>
            </a:r>
            <a:r>
              <a:rPr lang="de-DE" b="1" dirty="0" err="1" smtClean="0">
                <a:solidFill>
                  <a:srgbClr val="000000"/>
                </a:solidFill>
                <a:cs typeface="Open Sans"/>
              </a:rPr>
              <a:t>déclaration</a:t>
            </a:r>
            <a:endParaRPr lang="de-CH" dirty="0"/>
          </a:p>
        </p:txBody>
      </p:sp>
      <p:sp>
        <p:nvSpPr>
          <p:cNvPr id="13" name="Oval 3"/>
          <p:cNvSpPr/>
          <p:nvPr/>
        </p:nvSpPr>
        <p:spPr>
          <a:xfrm>
            <a:off x="5029951" y="2687686"/>
            <a:ext cx="2919055" cy="286344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Open Sans"/>
              </a:rPr>
              <a:t>Audit :</a:t>
            </a:r>
          </a:p>
          <a:p>
            <a:pPr algn="ctr"/>
            <a:r>
              <a:rPr lang="de-DE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Open Sans"/>
              </a:rPr>
              <a:t>Vérification</a:t>
            </a:r>
            <a:r>
              <a:rPr lang="de-D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Open Sans"/>
              </a:rPr>
              <a:t> et Validation des </a:t>
            </a:r>
            <a:r>
              <a:rPr lang="de-DE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Open Sans"/>
              </a:rPr>
              <a:t>p</a:t>
            </a:r>
            <a:r>
              <a:rPr lang="de-DE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Open Sans"/>
              </a:rPr>
              <a:t>ictogrammes</a:t>
            </a:r>
            <a:endParaRPr lang="de-DE" sz="2000" b="1" dirty="0" smtClean="0">
              <a:solidFill>
                <a:schemeClr val="tx1">
                  <a:lumMod val="65000"/>
                  <a:lumOff val="35000"/>
                </a:schemeClr>
              </a:solidFill>
              <a:cs typeface="Open Sans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048807" y="5676529"/>
            <a:ext cx="2881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000000"/>
                </a:solidFill>
                <a:cs typeface="Open Sans"/>
              </a:rPr>
              <a:t>Audit</a:t>
            </a:r>
            <a:endParaRPr lang="de-CH" dirty="0"/>
          </a:p>
        </p:txBody>
      </p:sp>
      <p:pic>
        <p:nvPicPr>
          <p:cNvPr id="3" name="Bild 2" descr="Bildschirmfoto 2016-02-01 um 13.46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290" y="1850047"/>
            <a:ext cx="2250426" cy="1357361"/>
          </a:xfrm>
          <a:prstGeom prst="rect">
            <a:avLst/>
          </a:prstGeom>
          <a:ln w="12700" cmpd="sng">
            <a:solidFill>
              <a:schemeClr val="tx2">
                <a:lumMod val="20000"/>
                <a:lumOff val="80000"/>
              </a:schemeClr>
            </a:solidFill>
          </a:ln>
        </p:spPr>
      </p:pic>
      <p:pic>
        <p:nvPicPr>
          <p:cNvPr id="17" name="Bild 8" descr="Bildschirmfoto 2016-06-21 um 17.49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267" y="6278830"/>
            <a:ext cx="1591734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55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554317" y="3508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fr-CH" dirty="0">
                <a:latin typeface="+mj-lt"/>
                <a:cs typeface="Calibri Light"/>
              </a:rPr>
              <a:t>Saisie &amp; vérification des données</a:t>
            </a:r>
            <a:endParaRPr lang="de-DE" b="0" dirty="0">
              <a:latin typeface="+mj-lt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1299508" y="2441196"/>
            <a:ext cx="6544983" cy="3580631"/>
            <a:chOff x="1466617" y="2441196"/>
            <a:chExt cx="6544983" cy="3580631"/>
          </a:xfrm>
        </p:grpSpPr>
        <p:grpSp>
          <p:nvGrpSpPr>
            <p:cNvPr id="4" name="Gruppieren 3"/>
            <p:cNvGrpSpPr/>
            <p:nvPr/>
          </p:nvGrpSpPr>
          <p:grpSpPr>
            <a:xfrm>
              <a:off x="1466617" y="2441196"/>
              <a:ext cx="6544983" cy="3580631"/>
              <a:chOff x="554317" y="2399250"/>
              <a:chExt cx="6544983" cy="3766599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554317" y="2399250"/>
                <a:ext cx="6544983" cy="376659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de-DE" sz="1000" b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4261510" y="3014687"/>
                <a:ext cx="2703452" cy="2519036"/>
              </a:xfrm>
              <a:prstGeom prst="ellipse">
                <a:avLst/>
              </a:prstGeom>
              <a:solidFill>
                <a:srgbClr val="92D050">
                  <a:alpha val="58000"/>
                </a:srgbClr>
              </a:solidFill>
              <a:ln w="57150" cmpd="sng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de-DE" sz="1000" b="1" dirty="0" smtClean="0">
                  <a:solidFill>
                    <a:srgbClr val="000000"/>
                  </a:solidFill>
                </a:endParaRPr>
              </a:p>
              <a:p>
                <a:endParaRPr lang="de-DE" sz="1000" b="1" dirty="0">
                  <a:solidFill>
                    <a:srgbClr val="000000"/>
                  </a:solidFill>
                </a:endParaRPr>
              </a:p>
              <a:p>
                <a:endParaRPr lang="de-DE" sz="1000" b="1" dirty="0">
                  <a:solidFill>
                    <a:srgbClr val="000000"/>
                  </a:solidFill>
                </a:endParaRPr>
              </a:p>
              <a:p>
                <a:endParaRPr lang="de-DE" sz="1000" dirty="0" smtClean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" name="Textfeld 9"/>
            <p:cNvSpPr txBox="1"/>
            <p:nvPr/>
          </p:nvSpPr>
          <p:spPr>
            <a:xfrm>
              <a:off x="2393960" y="3731582"/>
              <a:ext cx="24542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dirty="0" smtClean="0"/>
                <a:t>1'500 </a:t>
              </a:r>
              <a:r>
                <a:rPr lang="de-DE" sz="2400" b="1" dirty="0" err="1" smtClean="0"/>
                <a:t>hôtels</a:t>
              </a:r>
              <a:r>
                <a:rPr lang="de-DE" sz="2400" b="1" dirty="0" smtClean="0"/>
                <a:t> :</a:t>
              </a:r>
            </a:p>
            <a:p>
              <a:pPr algn="ctr"/>
              <a:r>
                <a:rPr lang="de-DE" sz="2400" b="1" dirty="0" smtClean="0"/>
                <a:t>Auto-</a:t>
              </a:r>
              <a:r>
                <a:rPr lang="de-DE" sz="2400" b="1" dirty="0" err="1" smtClean="0"/>
                <a:t>déclaration</a:t>
              </a:r>
              <a:endParaRPr lang="de-DE" sz="2400" b="1" dirty="0" smtClean="0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5418192" y="3731582"/>
              <a:ext cx="21958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dirty="0" smtClean="0"/>
                <a:t>500 </a:t>
              </a:r>
              <a:r>
                <a:rPr lang="de-DE" sz="2400" b="1" dirty="0" err="1" smtClean="0"/>
                <a:t>hôtels</a:t>
              </a:r>
              <a:r>
                <a:rPr lang="de-DE" sz="2400" b="1" dirty="0" smtClean="0"/>
                <a:t> :</a:t>
              </a:r>
            </a:p>
            <a:p>
              <a:pPr algn="ctr"/>
              <a:r>
                <a:rPr lang="de-DE" sz="2400" b="1" dirty="0" smtClean="0"/>
                <a:t>Audit</a:t>
              </a:r>
            </a:p>
          </p:txBody>
        </p:sp>
      </p:grpSp>
      <p:sp>
        <p:nvSpPr>
          <p:cNvPr id="12" name="Inhaltsplatzhalter 2"/>
          <p:cNvSpPr txBox="1">
            <a:spLocks/>
          </p:cNvSpPr>
          <p:nvPr/>
        </p:nvSpPr>
        <p:spPr>
          <a:xfrm>
            <a:off x="914400" y="1600201"/>
            <a:ext cx="7315200" cy="564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de-DE" dirty="0" err="1">
                <a:latin typeface="+mn-lt"/>
              </a:rPr>
              <a:t>O</a:t>
            </a:r>
            <a:r>
              <a:rPr lang="de-DE" dirty="0" err="1" smtClean="0">
                <a:latin typeface="+mn-lt"/>
              </a:rPr>
              <a:t>bjectifs</a:t>
            </a:r>
            <a:endParaRPr lang="de-DE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3251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>
                <a:latin typeface="+mj-lt"/>
                <a:cs typeface="Calibri Light"/>
              </a:rPr>
              <a:t>Saisie &amp; vérification des données</a:t>
            </a:r>
            <a:endParaRPr lang="de-DE" sz="4800" b="0" dirty="0">
              <a:latin typeface="+mj-lt"/>
            </a:endParaRPr>
          </a:p>
        </p:txBody>
      </p:sp>
      <p:graphicFrame>
        <p:nvGraphicFramePr>
          <p:cNvPr id="6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4419156"/>
              </p:ext>
            </p:extLst>
          </p:nvPr>
        </p:nvGraphicFramePr>
        <p:xfrm>
          <a:off x="457200" y="2346821"/>
          <a:ext cx="8229600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Partenaires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Audit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Nombre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d`hôtels</a:t>
                      </a:r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Groupes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d‘hôtels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Etudiantes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Hes</a:t>
                      </a:r>
                      <a:r>
                        <a:rPr lang="de-DE" sz="1600" dirty="0" smtClean="0"/>
                        <a:t>-so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Partenaires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touristiques</a:t>
                      </a:r>
                      <a:r>
                        <a:rPr lang="de-DE" sz="1600" dirty="0" smtClean="0"/>
                        <a:t> (Gstaad, Interlaken, etc.)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Etudiantes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Hes</a:t>
                      </a:r>
                      <a:r>
                        <a:rPr lang="de-DE" sz="1600" dirty="0" smtClean="0"/>
                        <a:t>-so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smtClean="0"/>
                        <a:t>Jugendherbergen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Jugendherbergen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Claire &amp; George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Claire &amp;George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smtClean="0"/>
                        <a:t>Rollihotel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Etudiantes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Hes</a:t>
                      </a:r>
                      <a:r>
                        <a:rPr lang="de-DE" sz="1600" dirty="0" smtClean="0"/>
                        <a:t>-so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Villes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Etudiantes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Hes</a:t>
                      </a:r>
                      <a:r>
                        <a:rPr lang="de-DE" sz="1600" dirty="0" smtClean="0"/>
                        <a:t>-so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Hôtels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individuels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Etudiantes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Hes</a:t>
                      </a:r>
                      <a:r>
                        <a:rPr lang="de-DE" sz="1600" dirty="0" smtClean="0"/>
                        <a:t>-so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Inhaltsplatzhalter 2"/>
          <p:cNvSpPr txBox="1">
            <a:spLocks/>
          </p:cNvSpPr>
          <p:nvPr/>
        </p:nvSpPr>
        <p:spPr>
          <a:xfrm>
            <a:off x="914400" y="1600201"/>
            <a:ext cx="7315200" cy="564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de-DE" dirty="0" err="1" smtClean="0">
                <a:latin typeface="+mj-lt"/>
              </a:rPr>
              <a:t>Planification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audit</a:t>
            </a:r>
            <a:endParaRPr lang="de-DE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514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latin typeface="+mj-lt"/>
                <a:cs typeface="Calibri Light"/>
              </a:rPr>
              <a:t>Déroulement du projet &amp; délais</a:t>
            </a:r>
            <a:endParaRPr lang="de-CH" dirty="0">
              <a:latin typeface="+mj-lt"/>
              <a:cs typeface="Calibri Ligh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4800" y="1612900"/>
            <a:ext cx="8229600" cy="4525963"/>
          </a:xfrm>
        </p:spPr>
        <p:txBody>
          <a:bodyPr>
            <a:normAutofit/>
          </a:bodyPr>
          <a:lstStyle/>
          <a:p>
            <a:r>
              <a:rPr lang="fr-CH" dirty="0">
                <a:latin typeface="Calibri Light"/>
                <a:cs typeface="Calibri Light"/>
              </a:rPr>
              <a:t>Eté </a:t>
            </a:r>
            <a:r>
              <a:rPr lang="fr-CH" dirty="0" smtClean="0">
                <a:latin typeface="Calibri Light"/>
                <a:cs typeface="Calibri Light"/>
              </a:rPr>
              <a:t>2016 :</a:t>
            </a:r>
            <a:endParaRPr lang="de-CH" dirty="0">
              <a:latin typeface="Calibri Light"/>
              <a:cs typeface="Calibri Light"/>
            </a:endParaRPr>
          </a:p>
          <a:p>
            <a:pPr lvl="1"/>
            <a:r>
              <a:rPr lang="fr-CH" dirty="0">
                <a:latin typeface="Calibri Light"/>
                <a:cs typeface="Calibri Light"/>
              </a:rPr>
              <a:t>mise en place de l’infrastructure et des outils de saisie des données</a:t>
            </a:r>
            <a:endParaRPr lang="de-CH" dirty="0">
              <a:latin typeface="Calibri Light"/>
              <a:cs typeface="Calibri Light"/>
            </a:endParaRPr>
          </a:p>
          <a:p>
            <a:pPr lvl="1"/>
            <a:r>
              <a:rPr lang="fr-CH" dirty="0">
                <a:latin typeface="Calibri Light"/>
                <a:cs typeface="Calibri Light"/>
              </a:rPr>
              <a:t>Formation des inspecteurs</a:t>
            </a:r>
            <a:endParaRPr lang="de-CH" dirty="0">
              <a:latin typeface="Calibri Light"/>
              <a:cs typeface="Calibri Light"/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de-DE" dirty="0" smtClean="0">
              <a:latin typeface="Calibri Light"/>
              <a:cs typeface="Calibri Light"/>
            </a:endParaRPr>
          </a:p>
          <a:p>
            <a:r>
              <a:rPr lang="fr-CH" dirty="0">
                <a:latin typeface="Calibri Light"/>
                <a:cs typeface="Calibri Light"/>
              </a:rPr>
              <a:t>Automne </a:t>
            </a:r>
            <a:r>
              <a:rPr lang="fr-CH" dirty="0" smtClean="0">
                <a:latin typeface="Calibri Light"/>
                <a:cs typeface="Calibri Light"/>
              </a:rPr>
              <a:t>2016 :</a:t>
            </a:r>
            <a:endParaRPr lang="de-CH" dirty="0">
              <a:latin typeface="Calibri Light"/>
              <a:cs typeface="Calibri Light"/>
            </a:endParaRPr>
          </a:p>
          <a:p>
            <a:pPr lvl="1"/>
            <a:r>
              <a:rPr lang="fr-CH" dirty="0" smtClean="0">
                <a:latin typeface="Calibri Light"/>
                <a:cs typeface="Calibri Light"/>
              </a:rPr>
              <a:t>Début </a:t>
            </a:r>
            <a:r>
              <a:rPr lang="fr-CH" dirty="0">
                <a:latin typeface="Calibri Light"/>
                <a:cs typeface="Calibri Light"/>
              </a:rPr>
              <a:t>de la saisie par les hôtels</a:t>
            </a:r>
            <a:endParaRPr lang="de-CH" dirty="0">
              <a:latin typeface="Calibri Light"/>
              <a:cs typeface="Calibri Light"/>
            </a:endParaRPr>
          </a:p>
          <a:p>
            <a:pPr lvl="1"/>
            <a:r>
              <a:rPr lang="fr-CH" dirty="0">
                <a:latin typeface="Calibri Light"/>
                <a:cs typeface="Calibri Light"/>
              </a:rPr>
              <a:t>Début de l’audit des </a:t>
            </a:r>
            <a:r>
              <a:rPr lang="fr-CH" dirty="0" smtClean="0">
                <a:latin typeface="Calibri Light"/>
                <a:cs typeface="Calibri Light"/>
              </a:rPr>
              <a:t>hôtels (Gstaad, Interlaken, etc.)</a:t>
            </a:r>
          </a:p>
          <a:p>
            <a:pPr lvl="1"/>
            <a:r>
              <a:rPr lang="fr-CH" dirty="0">
                <a:latin typeface="Calibri Light"/>
                <a:cs typeface="Calibri Light"/>
              </a:rPr>
              <a:t>Information aux </a:t>
            </a:r>
            <a:r>
              <a:rPr lang="fr-CH" dirty="0" smtClean="0">
                <a:latin typeface="Calibri Light"/>
                <a:cs typeface="Calibri Light"/>
              </a:rPr>
              <a:t>médias</a:t>
            </a:r>
            <a:endParaRPr lang="de-CH" dirty="0">
              <a:latin typeface="Calibri Light"/>
              <a:cs typeface="Calibri Light"/>
            </a:endParaRPr>
          </a:p>
          <a:p>
            <a:pPr>
              <a:lnSpc>
                <a:spcPct val="120000"/>
              </a:lnSpc>
            </a:pPr>
            <a:endParaRPr lang="de-DE" dirty="0">
              <a:latin typeface="Calibri Light"/>
              <a:cs typeface="Calibri Light"/>
            </a:endParaRPr>
          </a:p>
          <a:p>
            <a:r>
              <a:rPr lang="fr-CH" dirty="0">
                <a:latin typeface="Calibri Light"/>
                <a:cs typeface="Calibri Light"/>
              </a:rPr>
              <a:t>A partir du printemps </a:t>
            </a:r>
            <a:r>
              <a:rPr lang="fr-CH" dirty="0" smtClean="0">
                <a:latin typeface="Calibri Light"/>
                <a:cs typeface="Calibri Light"/>
              </a:rPr>
              <a:t>2017 :</a:t>
            </a:r>
            <a:endParaRPr lang="de-CH" dirty="0">
              <a:latin typeface="Calibri Light"/>
              <a:cs typeface="Calibri Light"/>
            </a:endParaRPr>
          </a:p>
          <a:p>
            <a:pPr lvl="1"/>
            <a:r>
              <a:rPr lang="fr-CH" dirty="0">
                <a:latin typeface="Calibri Light"/>
                <a:cs typeface="Calibri Light"/>
              </a:rPr>
              <a:t>lancement pour les clients (sur mySwitzerland.com)</a:t>
            </a:r>
            <a:endParaRPr lang="de-CH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969383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49238"/>
            <a:ext cx="8229600" cy="1143000"/>
          </a:xfrm>
        </p:spPr>
        <p:txBody>
          <a:bodyPr/>
          <a:lstStyle/>
          <a:p>
            <a:r>
              <a:rPr lang="fr-CH" dirty="0">
                <a:latin typeface="+mj-lt"/>
                <a:cs typeface="Calibri Light"/>
              </a:rPr>
              <a:t>Organisation du projet</a:t>
            </a:r>
            <a:endParaRPr lang="de-DE" dirty="0">
              <a:latin typeface="+mj-lt"/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1740017" y="1499845"/>
            <a:ext cx="5663967" cy="1323439"/>
            <a:chOff x="1652630" y="1625680"/>
            <a:chExt cx="5663967" cy="1323439"/>
          </a:xfrm>
        </p:grpSpPr>
        <p:sp>
          <p:nvSpPr>
            <p:cNvPr id="4" name="Textfeld 3"/>
            <p:cNvSpPr txBox="1"/>
            <p:nvPr/>
          </p:nvSpPr>
          <p:spPr>
            <a:xfrm>
              <a:off x="1652630" y="1625680"/>
              <a:ext cx="2583809" cy="132343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0"/>
            </a:effectLst>
          </p:spPr>
          <p:txBody>
            <a:bodyPr wrap="square" rtlCol="0">
              <a:spAutoFit/>
            </a:bodyPr>
            <a:lstStyle/>
            <a:p>
              <a:pPr lvl="0" algn="ctr"/>
              <a:r>
                <a:rPr lang="de-DE" sz="1600" b="1" dirty="0" smtClean="0">
                  <a:cs typeface="Open Sans"/>
                </a:rPr>
                <a:t>Responsables des </a:t>
              </a:r>
              <a:r>
                <a:rPr lang="de-DE" sz="1600" b="1" dirty="0" err="1" smtClean="0">
                  <a:cs typeface="Open Sans"/>
                </a:rPr>
                <a:t>projets</a:t>
              </a:r>
              <a:endParaRPr lang="de-DE" sz="1600" b="1" dirty="0">
                <a:cs typeface="Open Sans"/>
              </a:endParaRPr>
            </a:p>
            <a:p>
              <a:pPr lvl="0" algn="ctr"/>
              <a:r>
                <a:rPr lang="de-DE" sz="1600" dirty="0" err="1">
                  <a:latin typeface="Calibri Light"/>
                  <a:cs typeface="Calibri Light"/>
                </a:rPr>
                <a:t>h</a:t>
              </a:r>
              <a:r>
                <a:rPr lang="de-DE" sz="1600" dirty="0" err="1" smtClean="0">
                  <a:latin typeface="Calibri Light"/>
                  <a:cs typeface="Calibri Light"/>
                </a:rPr>
                <a:t>otelleriesuisse</a:t>
              </a:r>
              <a:endParaRPr lang="de-DE" sz="1600" dirty="0" smtClean="0">
                <a:latin typeface="Calibri Light"/>
                <a:cs typeface="Calibri Light"/>
              </a:endParaRPr>
            </a:p>
            <a:p>
              <a:pPr lvl="0" algn="ctr"/>
              <a:r>
                <a:rPr lang="de-DE" sz="1600" dirty="0" smtClean="0">
                  <a:latin typeface="Calibri Light"/>
                  <a:cs typeface="Calibri Light"/>
                </a:rPr>
                <a:t>Claire </a:t>
              </a:r>
              <a:r>
                <a:rPr lang="de-DE" sz="1600" dirty="0">
                  <a:latin typeface="Calibri Light"/>
                  <a:cs typeface="Calibri Light"/>
                </a:rPr>
                <a:t>&amp; George </a:t>
              </a:r>
              <a:r>
                <a:rPr lang="de-DE" sz="1600" dirty="0" err="1" smtClean="0">
                  <a:latin typeface="Calibri Light"/>
                  <a:cs typeface="Calibri Light"/>
                </a:rPr>
                <a:t>fondation</a:t>
              </a:r>
              <a:endParaRPr lang="de-DE" sz="1600" dirty="0" smtClean="0">
                <a:latin typeface="Calibri Light"/>
                <a:cs typeface="Calibri Light"/>
              </a:endParaRPr>
            </a:p>
            <a:p>
              <a:pPr lvl="0" algn="ctr"/>
              <a:r>
                <a:rPr lang="de-DE" sz="1600" dirty="0" smtClean="0">
                  <a:latin typeface="Calibri Light"/>
                  <a:cs typeface="Calibri Light"/>
                </a:rPr>
                <a:t>et Suisse </a:t>
              </a:r>
              <a:r>
                <a:rPr lang="de-DE" sz="1600" dirty="0" err="1">
                  <a:latin typeface="Calibri Light"/>
                  <a:cs typeface="Calibri Light"/>
                </a:rPr>
                <a:t>t</a:t>
              </a:r>
              <a:r>
                <a:rPr lang="de-DE" sz="1600" dirty="0" err="1" smtClean="0">
                  <a:latin typeface="Calibri Light"/>
                  <a:cs typeface="Calibri Light"/>
                </a:rPr>
                <a:t>ourisme</a:t>
              </a:r>
              <a:r>
                <a:rPr lang="de-DE" sz="1600" dirty="0" smtClean="0">
                  <a:latin typeface="Calibri Light"/>
                  <a:cs typeface="Calibri Light"/>
                </a:rPr>
                <a:t> (</a:t>
              </a:r>
              <a:r>
                <a:rPr lang="de-DE" sz="1600" dirty="0" err="1" smtClean="0">
                  <a:latin typeface="Calibri Light"/>
                  <a:cs typeface="Calibri Light"/>
                </a:rPr>
                <a:t>communication</a:t>
              </a:r>
              <a:r>
                <a:rPr lang="de-DE" sz="1600" dirty="0" smtClean="0">
                  <a:latin typeface="Calibri Light"/>
                  <a:cs typeface="Calibri Light"/>
                </a:rPr>
                <a:t>) </a:t>
              </a:r>
              <a:endParaRPr lang="de-DE" sz="1600" dirty="0">
                <a:latin typeface="Calibri Light"/>
                <a:cs typeface="Calibri Light"/>
              </a:endParaRP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4732788" y="1625680"/>
              <a:ext cx="2583809" cy="107721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0"/>
            </a:effectLst>
          </p:spPr>
          <p:txBody>
            <a:bodyPr wrap="square" rtlCol="0">
              <a:spAutoFit/>
            </a:bodyPr>
            <a:lstStyle/>
            <a:p>
              <a:pPr lvl="0" algn="ctr"/>
              <a:endParaRPr lang="de-DE" sz="1600" b="1" dirty="0" smtClean="0">
                <a:cs typeface="Open Sans"/>
              </a:endParaRPr>
            </a:p>
            <a:p>
              <a:pPr lvl="0" algn="ctr"/>
              <a:r>
                <a:rPr lang="de-DE" sz="1600" b="1" dirty="0" err="1" smtClean="0">
                  <a:cs typeface="Open Sans"/>
                </a:rPr>
                <a:t>Direction</a:t>
              </a:r>
              <a:r>
                <a:rPr lang="de-DE" sz="1600" b="1" dirty="0" smtClean="0">
                  <a:cs typeface="Open Sans"/>
                </a:rPr>
                <a:t> du </a:t>
              </a:r>
              <a:r>
                <a:rPr lang="de-DE" sz="1600" b="1" dirty="0" err="1" smtClean="0">
                  <a:cs typeface="Open Sans"/>
                </a:rPr>
                <a:t>projet</a:t>
              </a:r>
              <a:endParaRPr lang="de-DE" sz="1600" dirty="0">
                <a:cs typeface="Open Sans"/>
              </a:endParaRPr>
            </a:p>
            <a:p>
              <a:pPr lvl="0" algn="ctr"/>
              <a:r>
                <a:rPr lang="de-DE" sz="1600" dirty="0">
                  <a:latin typeface="Calibri Light"/>
                  <a:cs typeface="Calibri Light"/>
                </a:rPr>
                <a:t>Claire &amp; George </a:t>
              </a:r>
              <a:r>
                <a:rPr lang="de-DE" sz="1600" dirty="0" err="1" smtClean="0">
                  <a:latin typeface="Calibri Light"/>
                  <a:cs typeface="Calibri Light"/>
                </a:rPr>
                <a:t>fondation</a:t>
              </a:r>
              <a:endParaRPr lang="de-DE" sz="1600" dirty="0" smtClean="0">
                <a:latin typeface="Calibri Light"/>
                <a:cs typeface="Calibri Light"/>
              </a:endParaRPr>
            </a:p>
            <a:p>
              <a:pPr lvl="0" algn="ctr"/>
              <a:r>
                <a:rPr lang="de-DE" sz="1600" dirty="0" smtClean="0">
                  <a:cs typeface="Open Sans"/>
                </a:rPr>
                <a:t> </a:t>
              </a:r>
              <a:endParaRPr lang="de-DE" sz="1600" dirty="0">
                <a:cs typeface="Open Sans"/>
              </a:endParaRPr>
            </a:p>
          </p:txBody>
        </p:sp>
      </p:grpSp>
      <p:sp>
        <p:nvSpPr>
          <p:cNvPr id="8" name="Textfeld 7"/>
          <p:cNvSpPr txBox="1"/>
          <p:nvPr/>
        </p:nvSpPr>
        <p:spPr>
          <a:xfrm>
            <a:off x="2504628" y="2997956"/>
            <a:ext cx="4134744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0"/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de-DE" sz="1600" b="1" dirty="0" err="1" smtClean="0">
                <a:cs typeface="Open Sans"/>
              </a:rPr>
              <a:t>Coordination</a:t>
            </a:r>
            <a:endParaRPr lang="de-DE" sz="1600" b="1" dirty="0">
              <a:cs typeface="Open Sans"/>
            </a:endParaRPr>
          </a:p>
          <a:p>
            <a:pPr lvl="0" algn="ctr"/>
            <a:r>
              <a:rPr lang="de-DE" sz="1600" dirty="0" smtClean="0">
                <a:latin typeface="Calibri Light"/>
                <a:cs typeface="Calibri Light"/>
              </a:rPr>
              <a:t>Pro </a:t>
            </a:r>
            <a:r>
              <a:rPr lang="de-DE" sz="1600" dirty="0" err="1" smtClean="0">
                <a:latin typeface="Calibri Light"/>
                <a:cs typeface="Calibri Light"/>
              </a:rPr>
              <a:t>Infirmis</a:t>
            </a:r>
            <a:endParaRPr lang="de-DE" sz="1600" dirty="0" smtClean="0">
              <a:latin typeface="Calibri Light"/>
              <a:cs typeface="Calibri Light"/>
            </a:endParaRPr>
          </a:p>
          <a:p>
            <a:pPr lvl="0" algn="ctr"/>
            <a:r>
              <a:rPr lang="de-DE" sz="1600" dirty="0" err="1"/>
              <a:t>Association</a:t>
            </a:r>
            <a:r>
              <a:rPr lang="de-DE" sz="1600" dirty="0"/>
              <a:t> </a:t>
            </a:r>
            <a:r>
              <a:rPr lang="de-DE" sz="1600" dirty="0" err="1"/>
              <a:t>s</a:t>
            </a:r>
            <a:r>
              <a:rPr lang="de-DE" sz="1600" dirty="0" err="1" smtClean="0"/>
              <a:t>uisse</a:t>
            </a:r>
            <a:r>
              <a:rPr lang="de-DE" sz="1600" dirty="0" smtClean="0"/>
              <a:t> </a:t>
            </a:r>
            <a:r>
              <a:rPr lang="de-DE" sz="1600" dirty="0"/>
              <a:t>des </a:t>
            </a:r>
            <a:r>
              <a:rPr lang="de-DE" sz="1600" dirty="0" err="1" smtClean="0"/>
              <a:t>paraplégiques</a:t>
            </a:r>
            <a:endParaRPr lang="de-DE" sz="1600" dirty="0" smtClean="0"/>
          </a:p>
          <a:p>
            <a:pPr lvl="0" algn="ctr"/>
            <a:r>
              <a:rPr lang="de-DE" sz="1600" dirty="0" smtClean="0">
                <a:latin typeface="Calibri Light"/>
                <a:cs typeface="Calibri Light"/>
              </a:rPr>
              <a:t>Mobility International Schweiz, </a:t>
            </a:r>
            <a:r>
              <a:rPr lang="de-DE" sz="1600" dirty="0" err="1" smtClean="0">
                <a:latin typeface="Calibri Light"/>
                <a:cs typeface="Calibri Light"/>
              </a:rPr>
              <a:t>Hes</a:t>
            </a:r>
            <a:r>
              <a:rPr lang="de-DE" sz="1600" dirty="0" smtClean="0">
                <a:latin typeface="Calibri Light"/>
                <a:cs typeface="Calibri Light"/>
              </a:rPr>
              <a:t>-so </a:t>
            </a:r>
            <a:r>
              <a:rPr lang="de-DE" sz="1600" dirty="0" err="1" smtClean="0">
                <a:latin typeface="Calibri Light"/>
                <a:cs typeface="Calibri Light"/>
              </a:rPr>
              <a:t>Valais</a:t>
            </a:r>
            <a:endParaRPr lang="de-DE" sz="1600" dirty="0">
              <a:latin typeface="Calibri Light"/>
              <a:cs typeface="Calibri Ligh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504628" y="4475907"/>
            <a:ext cx="4134744" cy="16004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softEdge rad="0"/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de-DE" sz="1600" b="1" dirty="0" err="1" smtClean="0">
                <a:cs typeface="Open Sans"/>
              </a:rPr>
              <a:t>Partenaires</a:t>
            </a:r>
            <a:r>
              <a:rPr lang="de-DE" sz="1600" b="1" dirty="0" smtClean="0">
                <a:cs typeface="Open Sans"/>
              </a:rPr>
              <a:t> de </a:t>
            </a:r>
            <a:r>
              <a:rPr lang="de-DE" sz="1600" b="1" dirty="0" err="1" smtClean="0">
                <a:cs typeface="Open Sans"/>
              </a:rPr>
              <a:t>mise</a:t>
            </a:r>
            <a:r>
              <a:rPr lang="de-DE" sz="1600" b="1" dirty="0" smtClean="0">
                <a:cs typeface="Open Sans"/>
              </a:rPr>
              <a:t> en </a:t>
            </a:r>
            <a:r>
              <a:rPr lang="de-DE" sz="1600" dirty="0" err="1" smtClean="0"/>
              <a:t>œuvre</a:t>
            </a:r>
            <a:endParaRPr lang="de-DE" sz="1600" b="1" dirty="0">
              <a:cs typeface="Open Sans"/>
            </a:endParaRPr>
          </a:p>
          <a:p>
            <a:pPr lvl="0" algn="ctr"/>
            <a:r>
              <a:rPr lang="de-DE" sz="1600" dirty="0" err="1" smtClean="0">
                <a:cs typeface="Open Sans"/>
              </a:rPr>
              <a:t>hotelleriesuisse</a:t>
            </a:r>
            <a:r>
              <a:rPr lang="de-DE" sz="1600" dirty="0" smtClean="0">
                <a:cs typeface="Open Sans"/>
              </a:rPr>
              <a:t>, Suisse </a:t>
            </a:r>
            <a:r>
              <a:rPr lang="de-DE" sz="1600" dirty="0" err="1" smtClean="0">
                <a:cs typeface="Open Sans"/>
              </a:rPr>
              <a:t>Tourisme</a:t>
            </a:r>
            <a:endParaRPr lang="de-DE" sz="1600" dirty="0" smtClean="0">
              <a:cs typeface="Open Sans"/>
            </a:endParaRPr>
          </a:p>
          <a:p>
            <a:pPr lvl="0" algn="ctr"/>
            <a:r>
              <a:rPr lang="de-DE" sz="1600" dirty="0" err="1" smtClean="0">
                <a:cs typeface="Open Sans"/>
              </a:rPr>
              <a:t>Organisations</a:t>
            </a:r>
            <a:r>
              <a:rPr lang="de-DE" sz="1600" dirty="0" smtClean="0">
                <a:cs typeface="Open Sans"/>
              </a:rPr>
              <a:t> </a:t>
            </a:r>
            <a:r>
              <a:rPr lang="de-DE" sz="1600" dirty="0" err="1" smtClean="0">
                <a:cs typeface="Open Sans"/>
              </a:rPr>
              <a:t>spécialisées</a:t>
            </a:r>
            <a:endParaRPr lang="de-DE" sz="1600" dirty="0" smtClean="0">
              <a:cs typeface="Open Sans"/>
            </a:endParaRPr>
          </a:p>
          <a:p>
            <a:pPr lvl="0" algn="ctr"/>
            <a:r>
              <a:rPr lang="de-DE" sz="1600" dirty="0" err="1" smtClean="0">
                <a:cs typeface="Open Sans"/>
              </a:rPr>
              <a:t>Organisations</a:t>
            </a:r>
            <a:r>
              <a:rPr lang="de-DE" sz="1600" dirty="0" smtClean="0">
                <a:cs typeface="Open Sans"/>
              </a:rPr>
              <a:t> </a:t>
            </a:r>
            <a:r>
              <a:rPr lang="de-DE" sz="1600" dirty="0" err="1" smtClean="0">
                <a:cs typeface="Open Sans"/>
              </a:rPr>
              <a:t>touristique</a:t>
            </a:r>
            <a:endParaRPr lang="de-DE" sz="1600" dirty="0">
              <a:cs typeface="Open Sans"/>
            </a:endParaRPr>
          </a:p>
          <a:p>
            <a:pPr lvl="0" algn="ctr"/>
            <a:r>
              <a:rPr lang="de-DE" sz="1600" dirty="0" err="1" smtClean="0">
                <a:cs typeface="Open Sans"/>
              </a:rPr>
              <a:t>Hôtels</a:t>
            </a:r>
            <a:endParaRPr lang="de-DE" sz="1600" dirty="0" smtClean="0">
              <a:cs typeface="Open Sans"/>
            </a:endParaRPr>
          </a:p>
          <a:p>
            <a:pPr lvl="0" algn="ctr"/>
            <a:r>
              <a:rPr lang="de-DE" sz="1600" dirty="0" err="1" smtClean="0">
                <a:cs typeface="Open Sans"/>
              </a:rPr>
              <a:t>Fournisseurs</a:t>
            </a:r>
            <a:r>
              <a:rPr lang="de-DE" sz="1600" dirty="0" smtClean="0">
                <a:cs typeface="Open Sans"/>
              </a:rPr>
              <a:t> </a:t>
            </a:r>
            <a:r>
              <a:rPr lang="de-DE" sz="1600" dirty="0" err="1" smtClean="0">
                <a:cs typeface="Open Sans"/>
              </a:rPr>
              <a:t>spécifiques</a:t>
            </a:r>
            <a:r>
              <a:rPr lang="de-DE" sz="1600" dirty="0" smtClean="0">
                <a:cs typeface="Open Sans"/>
              </a:rPr>
              <a:t> </a:t>
            </a:r>
            <a:r>
              <a:rPr lang="de-DE" sz="1600" dirty="0" err="1" smtClean="0">
                <a:cs typeface="Open Sans"/>
              </a:rPr>
              <a:t>aux</a:t>
            </a:r>
            <a:r>
              <a:rPr lang="de-DE" sz="1600" dirty="0" smtClean="0">
                <a:cs typeface="Open Sans"/>
              </a:rPr>
              <a:t> </a:t>
            </a:r>
            <a:r>
              <a:rPr lang="de-DE" sz="1600" dirty="0" err="1" smtClean="0">
                <a:cs typeface="Open Sans"/>
              </a:rPr>
              <a:t>groupes-cibles</a:t>
            </a:r>
            <a:endParaRPr lang="de-DE" sz="1600" dirty="0" smtClean="0"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061016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>
                <a:latin typeface="+mj-lt"/>
                <a:cs typeface="Calibri Light"/>
              </a:rPr>
              <a:t> </a:t>
            </a:r>
            <a:r>
              <a:rPr lang="fr-CH" dirty="0" smtClean="0">
                <a:latin typeface="+mj-lt"/>
                <a:cs typeface="Calibri Light"/>
              </a:rPr>
              <a:t>Site </a:t>
            </a:r>
            <a:r>
              <a:rPr lang="fr-CH" dirty="0">
                <a:latin typeface="+mj-lt"/>
                <a:cs typeface="Calibri Light"/>
              </a:rPr>
              <a:t>i</a:t>
            </a:r>
            <a:r>
              <a:rPr lang="fr-CH" dirty="0" smtClean="0">
                <a:latin typeface="+mj-lt"/>
                <a:cs typeface="Calibri Light"/>
              </a:rPr>
              <a:t>nternet </a:t>
            </a:r>
            <a:r>
              <a:rPr lang="fr-CH" dirty="0">
                <a:latin typeface="+mj-lt"/>
                <a:cs typeface="Calibri Light"/>
              </a:rPr>
              <a:t>du projet</a:t>
            </a:r>
            <a:endParaRPr lang="de-CH" dirty="0">
              <a:latin typeface="+mj-lt"/>
              <a:cs typeface="Calibri Light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684" y="1223862"/>
            <a:ext cx="5920632" cy="4963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060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>
                <a:latin typeface="+mj-lt"/>
                <a:cs typeface="Calibri Light"/>
              </a:rPr>
              <a:t>Résumé</a:t>
            </a:r>
            <a:endParaRPr lang="de-CH" dirty="0">
              <a:latin typeface="+mj-lt"/>
              <a:cs typeface="Calibri Ligh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CH" dirty="0">
                <a:latin typeface="+mn-lt"/>
              </a:rPr>
              <a:t>Tourisme sans </a:t>
            </a:r>
            <a:r>
              <a:rPr lang="fr-CH" dirty="0" smtClean="0">
                <a:latin typeface="+mn-lt"/>
              </a:rPr>
              <a:t>obstacles, </a:t>
            </a:r>
            <a:r>
              <a:rPr lang="fr-CH" dirty="0">
                <a:latin typeface="+mn-lt"/>
              </a:rPr>
              <a:t>hôtels sans </a:t>
            </a:r>
            <a:r>
              <a:rPr lang="fr-CH" dirty="0" smtClean="0">
                <a:latin typeface="+mn-lt"/>
              </a:rPr>
              <a:t>obstacles</a:t>
            </a:r>
            <a:endParaRPr lang="de-CH" dirty="0">
              <a:latin typeface="+mn-lt"/>
            </a:endParaRPr>
          </a:p>
          <a:p>
            <a:pPr marL="457200" lvl="1" indent="0">
              <a:buNone/>
            </a:pPr>
            <a:r>
              <a:rPr lang="fr-CH" sz="1800" dirty="0">
                <a:latin typeface="Calibri Light"/>
                <a:cs typeface="Calibri Light"/>
              </a:rPr>
              <a:t>Le tourisme sans </a:t>
            </a:r>
            <a:r>
              <a:rPr lang="fr-CH" sz="1800" dirty="0" smtClean="0">
                <a:latin typeface="Calibri Light"/>
                <a:cs typeface="Calibri Light"/>
              </a:rPr>
              <a:t>obstacles </a:t>
            </a:r>
            <a:r>
              <a:rPr lang="fr-CH" sz="1800" dirty="0">
                <a:latin typeface="Calibri Light"/>
                <a:cs typeface="Calibri Light"/>
              </a:rPr>
              <a:t>est un marché d’avenir extrêmement important pour l’hôtellerie suisse.</a:t>
            </a:r>
            <a:endParaRPr lang="de-CH" sz="1800" dirty="0">
              <a:latin typeface="Calibri Light"/>
              <a:cs typeface="Calibri Light"/>
            </a:endParaRPr>
          </a:p>
          <a:p>
            <a:pPr marL="457200" lvl="1" indent="0">
              <a:buNone/>
            </a:pPr>
            <a:endParaRPr lang="de-DE" sz="1050" dirty="0" smtClean="0">
              <a:latin typeface="Calibri"/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fr-CH" dirty="0">
                <a:latin typeface="+mn-lt"/>
              </a:rPr>
              <a:t>La situation en Suisse</a:t>
            </a:r>
            <a:endParaRPr lang="de-CH" dirty="0">
              <a:latin typeface="+mn-lt"/>
            </a:endParaRPr>
          </a:p>
          <a:p>
            <a:pPr marL="457200" lvl="1" indent="0">
              <a:buNone/>
            </a:pPr>
            <a:r>
              <a:rPr lang="fr-CH" sz="1800" dirty="0">
                <a:latin typeface="Calibri Light"/>
                <a:cs typeface="Calibri Light"/>
              </a:rPr>
              <a:t>Actuellement, il n’existe aucun système d’information homogène et convivial concernant l’accessibilité dans les hôtels suisses</a:t>
            </a:r>
            <a:r>
              <a:rPr lang="fr-CH" sz="1800" dirty="0" smtClean="0">
                <a:latin typeface="Calibri Light"/>
                <a:cs typeface="Calibri Light"/>
              </a:rPr>
              <a:t>.</a:t>
            </a:r>
            <a:r>
              <a:rPr lang="de-CH" sz="1800" dirty="0">
                <a:latin typeface="Calibri Light"/>
                <a:cs typeface="Calibri Light"/>
              </a:rPr>
              <a:t/>
            </a:r>
            <a:br>
              <a:rPr lang="de-CH" sz="1800" dirty="0">
                <a:latin typeface="Calibri Light"/>
                <a:cs typeface="Calibri Light"/>
              </a:rPr>
            </a:br>
            <a:r>
              <a:rPr lang="de-CH" sz="1200" dirty="0" smtClean="0"/>
              <a:t>	</a:t>
            </a:r>
          </a:p>
          <a:p>
            <a:pPr marL="457200" indent="-457200">
              <a:buFont typeface="+mj-lt"/>
              <a:buAutoNum type="arabicPeriod"/>
            </a:pPr>
            <a:r>
              <a:rPr lang="fr-CH" dirty="0">
                <a:latin typeface="Calibri Light"/>
                <a:cs typeface="Calibri Light"/>
              </a:rPr>
              <a:t>Le projet</a:t>
            </a:r>
            <a:endParaRPr lang="de-CH" dirty="0">
              <a:latin typeface="Calibri Light"/>
              <a:cs typeface="Calibri Light"/>
            </a:endParaRPr>
          </a:p>
          <a:p>
            <a:pPr marL="685800" lvl="1"/>
            <a:r>
              <a:rPr lang="fr-CH" sz="1800" dirty="0">
                <a:latin typeface="Calibri Light"/>
                <a:cs typeface="Calibri Light"/>
              </a:rPr>
              <a:t>Création d’un système d’information homogène et convivial sur l’accessibilité, en coopération avec des organisations </a:t>
            </a:r>
            <a:r>
              <a:rPr lang="fr-CH" sz="1800" dirty="0" smtClean="0">
                <a:latin typeface="Calibri Light"/>
                <a:cs typeface="Calibri Light"/>
              </a:rPr>
              <a:t>d’aide aux personnes </a:t>
            </a:r>
            <a:r>
              <a:rPr lang="fr-CH" sz="1800" dirty="0">
                <a:latin typeface="Calibri Light"/>
                <a:cs typeface="Calibri Light"/>
              </a:rPr>
              <a:t>handicapées et le secteur du tourisme.</a:t>
            </a:r>
            <a:endParaRPr lang="de-CH" sz="1800" dirty="0">
              <a:latin typeface="Calibri Light"/>
              <a:cs typeface="Calibri Light"/>
            </a:endParaRPr>
          </a:p>
          <a:p>
            <a:pPr marL="685800" lvl="1"/>
            <a:r>
              <a:rPr lang="fr-CH" sz="1800" dirty="0">
                <a:latin typeface="Calibri Light"/>
                <a:cs typeface="Calibri Light"/>
              </a:rPr>
              <a:t>Les informations proposées sont à jour et différenciées. Elles soulignent l’accessibilité sur des </a:t>
            </a:r>
            <a:r>
              <a:rPr lang="fr-CH" sz="1800" dirty="0" smtClean="0">
                <a:latin typeface="Calibri Light"/>
                <a:cs typeface="Calibri Light"/>
              </a:rPr>
              <a:t>platesformes </a:t>
            </a:r>
            <a:r>
              <a:rPr lang="fr-CH" sz="1800" dirty="0">
                <a:latin typeface="Calibri Light"/>
                <a:cs typeface="Calibri Light"/>
              </a:rPr>
              <a:t>touristiques et en permettent la commercialisation.</a:t>
            </a:r>
            <a:endParaRPr lang="de-CH" sz="1800" dirty="0">
              <a:latin typeface="Calibri Light"/>
              <a:cs typeface="Calibri Light"/>
            </a:endParaRPr>
          </a:p>
          <a:p>
            <a:pPr marL="857250" lvl="2" indent="0">
              <a:buNone/>
            </a:pPr>
            <a:r>
              <a:rPr lang="de-DE" sz="1600" dirty="0" smtClean="0">
                <a:latin typeface="Calibri Light"/>
                <a:cs typeface="Calibri Light"/>
              </a:rPr>
              <a:t>.</a:t>
            </a:r>
            <a:endParaRPr lang="de-DE" sz="1600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795201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latin typeface="+mj-lt"/>
              </a:rPr>
              <a:t>Vision : </a:t>
            </a:r>
            <a:r>
              <a:rPr lang="de-DE" dirty="0" err="1" smtClean="0">
                <a:latin typeface="+mj-lt"/>
              </a:rPr>
              <a:t>Accès</a:t>
            </a:r>
            <a:r>
              <a:rPr lang="de-DE" dirty="0" smtClean="0">
                <a:latin typeface="+mj-lt"/>
              </a:rPr>
              <a:t> !</a:t>
            </a:r>
            <a:endParaRPr lang="de-DE" dirty="0">
              <a:latin typeface="+mj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r-CH" b="1" dirty="0">
                <a:latin typeface="Calibri Light"/>
                <a:cs typeface="Calibri Light"/>
              </a:rPr>
              <a:t>Les personnes handicapées / ayant des besoins spécifiques</a:t>
            </a:r>
            <a:endParaRPr lang="de-CH" b="1" dirty="0">
              <a:latin typeface="Calibri Light"/>
              <a:cs typeface="Calibri Light"/>
            </a:endParaRPr>
          </a:p>
          <a:p>
            <a:pPr marL="0" indent="0">
              <a:buNone/>
            </a:pPr>
            <a:r>
              <a:rPr lang="fr-CH" sz="2000" dirty="0">
                <a:latin typeface="Calibri Light"/>
                <a:cs typeface="Calibri Light"/>
              </a:rPr>
              <a:t>reçoivent en Suisse des informations conviviales, coordonnées et actuelles sur les offres hôtelières sans </a:t>
            </a:r>
            <a:r>
              <a:rPr lang="fr-CH" sz="2000" dirty="0" smtClean="0">
                <a:latin typeface="Calibri Light"/>
                <a:cs typeface="Calibri Light"/>
              </a:rPr>
              <a:t>obstacles. </a:t>
            </a:r>
            <a:r>
              <a:rPr lang="fr-CH" sz="2000" dirty="0">
                <a:latin typeface="Calibri Light"/>
                <a:cs typeface="Calibri Light"/>
              </a:rPr>
              <a:t>L’accès à ces informations est le plus direct et le plus simple possible.</a:t>
            </a:r>
            <a:endParaRPr lang="de-CH" sz="2000" dirty="0">
              <a:latin typeface="Calibri Light"/>
              <a:cs typeface="Calibri Light"/>
            </a:endParaRPr>
          </a:p>
          <a:p>
            <a:pPr marL="0" indent="0">
              <a:buNone/>
            </a:pPr>
            <a:endParaRPr lang="de-DE" b="1" dirty="0">
              <a:latin typeface="Calibri Light"/>
              <a:cs typeface="Calibri Light"/>
            </a:endParaRPr>
          </a:p>
          <a:p>
            <a:pPr marL="0" indent="0">
              <a:buNone/>
            </a:pPr>
            <a:r>
              <a:rPr lang="fr-CH" b="1" dirty="0">
                <a:latin typeface="Calibri Light"/>
                <a:cs typeface="Calibri Light"/>
              </a:rPr>
              <a:t>Les fournisseurs de chambres d’hôtel sans </a:t>
            </a:r>
            <a:r>
              <a:rPr lang="de-CH" b="1" dirty="0" err="1" smtClean="0">
                <a:latin typeface="Calibri Light"/>
                <a:cs typeface="Calibri Light"/>
              </a:rPr>
              <a:t>obstacles</a:t>
            </a:r>
            <a:endParaRPr lang="de-CH" b="1" dirty="0">
              <a:latin typeface="Calibri Light"/>
              <a:cs typeface="Calibri Light"/>
            </a:endParaRPr>
          </a:p>
          <a:p>
            <a:pPr marL="0" indent="0">
              <a:buNone/>
            </a:pPr>
            <a:r>
              <a:rPr lang="fr-CH" sz="2000" dirty="0">
                <a:latin typeface="Calibri Light"/>
                <a:cs typeface="Calibri Light"/>
              </a:rPr>
              <a:t>coopèrent efficacement en Suisse et visent une information toujours optimale sur leurs offres</a:t>
            </a:r>
            <a:r>
              <a:rPr lang="fr-CH" sz="2000" dirty="0" smtClean="0">
                <a:latin typeface="Calibri Light"/>
                <a:cs typeface="Calibri Light"/>
              </a:rPr>
              <a:t>.</a:t>
            </a:r>
            <a:endParaRPr lang="de-CH" sz="2000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37814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>
                <a:latin typeface="+mj-lt"/>
                <a:cs typeface="Calibri Light"/>
              </a:rPr>
              <a:t>Objectifs du projet</a:t>
            </a:r>
            <a:endParaRPr lang="de-CH" dirty="0">
              <a:latin typeface="+mj-lt"/>
              <a:cs typeface="Calibri Ligh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31589"/>
          </a:xfrm>
        </p:spPr>
        <p:txBody>
          <a:bodyPr>
            <a:noAutofit/>
          </a:bodyPr>
          <a:lstStyle/>
          <a:p>
            <a:r>
              <a:rPr lang="fr-CH" dirty="0">
                <a:latin typeface="Calibri Light"/>
                <a:cs typeface="Calibri Light"/>
              </a:rPr>
              <a:t>Des offres d’informations sur l’absence </a:t>
            </a:r>
            <a:r>
              <a:rPr lang="fr-CH" dirty="0" smtClean="0">
                <a:latin typeface="Calibri Light"/>
                <a:cs typeface="Calibri Light"/>
              </a:rPr>
              <a:t>d’obstacles </a:t>
            </a:r>
            <a:r>
              <a:rPr lang="fr-CH" dirty="0">
                <a:latin typeface="Calibri Light"/>
                <a:cs typeface="Calibri Light"/>
              </a:rPr>
              <a:t>plus utiles et les plus conviviales possibles permettent à l’hôtellerie suisse d’atteindre ce groupe cible.</a:t>
            </a:r>
            <a:endParaRPr lang="de-CH" dirty="0">
              <a:latin typeface="Calibri Light"/>
              <a:cs typeface="Calibri Light"/>
            </a:endParaRPr>
          </a:p>
          <a:p>
            <a:r>
              <a:rPr lang="fr-CH" dirty="0">
                <a:latin typeface="Calibri Light"/>
                <a:cs typeface="Calibri Light"/>
              </a:rPr>
              <a:t>Le secteur du tourisme suisse, ses organisations professionnelles et interprofessionnelles collaborent de manière systématique et efficace</a:t>
            </a:r>
            <a:r>
              <a:rPr lang="fr-CH" dirty="0" smtClean="0">
                <a:latin typeface="Calibri Light"/>
                <a:cs typeface="Calibri Light"/>
              </a:rPr>
              <a:t>.</a:t>
            </a:r>
            <a:endParaRPr lang="de-DE" dirty="0" smtClean="0">
              <a:latin typeface="+mj-lt"/>
            </a:endParaRPr>
          </a:p>
          <a:p>
            <a:r>
              <a:rPr lang="fr-CH" dirty="0">
                <a:latin typeface="Calibri Light"/>
                <a:cs typeface="Calibri Light"/>
              </a:rPr>
              <a:t>Un cadre uniforme de normes est respecté en ce qui concerne les informations sur l’absence </a:t>
            </a:r>
            <a:r>
              <a:rPr lang="fr-CH" dirty="0" smtClean="0">
                <a:latin typeface="Calibri Light"/>
                <a:cs typeface="Calibri Light"/>
              </a:rPr>
              <a:t>d’obstacles dans </a:t>
            </a:r>
            <a:r>
              <a:rPr lang="fr-CH" dirty="0">
                <a:latin typeface="Calibri Light"/>
                <a:cs typeface="Calibri Light"/>
              </a:rPr>
              <a:t>l’hôtellerie.</a:t>
            </a:r>
            <a:endParaRPr lang="de-CH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670540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/>
              <a:t> </a:t>
            </a:r>
            <a:r>
              <a:rPr lang="de-CH" dirty="0"/>
              <a:t/>
            </a:r>
            <a:br>
              <a:rPr lang="de-CH" dirty="0"/>
            </a:br>
            <a:r>
              <a:rPr lang="fr-CH" dirty="0">
                <a:latin typeface="+mj-lt"/>
                <a:cs typeface="Calibri Light"/>
              </a:rPr>
              <a:t>Objectifs opérationnels</a:t>
            </a:r>
            <a:endParaRPr lang="de-CH" dirty="0">
              <a:latin typeface="+mj-lt"/>
              <a:cs typeface="Calibri Ligh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CH" dirty="0">
                <a:latin typeface="Calibri Light"/>
                <a:cs typeface="Calibri Light"/>
              </a:rPr>
              <a:t>Coopération et coordination </a:t>
            </a:r>
            <a:r>
              <a:rPr lang="fr-CH" dirty="0" smtClean="0">
                <a:latin typeface="Calibri Light"/>
                <a:cs typeface="Calibri Light"/>
              </a:rPr>
              <a:t>entre </a:t>
            </a:r>
            <a:r>
              <a:rPr lang="fr-CH" dirty="0">
                <a:latin typeface="Calibri Light"/>
                <a:cs typeface="Calibri Light"/>
              </a:rPr>
              <a:t>les parties prenantes, trame de critères de saisie </a:t>
            </a:r>
            <a:r>
              <a:rPr lang="fr-CH" dirty="0" smtClean="0">
                <a:latin typeface="Calibri Light"/>
                <a:cs typeface="Calibri Light"/>
              </a:rPr>
              <a:t>uniforme.</a:t>
            </a:r>
            <a:endParaRPr lang="de-CH" dirty="0">
              <a:latin typeface="Calibri Light"/>
              <a:cs typeface="Calibri Light"/>
            </a:endParaRPr>
          </a:p>
          <a:p>
            <a:pPr marL="457200" indent="-457200">
              <a:buFont typeface="+mj-lt"/>
              <a:buAutoNum type="arabicPeriod"/>
            </a:pPr>
            <a:r>
              <a:rPr lang="fr-CH" dirty="0">
                <a:latin typeface="Calibri Light"/>
                <a:cs typeface="Calibri Light"/>
              </a:rPr>
              <a:t>Mise en place des instruments de saisie et </a:t>
            </a:r>
            <a:r>
              <a:rPr lang="fr-CH" dirty="0" smtClean="0">
                <a:latin typeface="Calibri Light"/>
                <a:cs typeface="Calibri Light"/>
              </a:rPr>
              <a:t>des interfaces d’échange de </a:t>
            </a:r>
            <a:r>
              <a:rPr lang="fr-CH" dirty="0">
                <a:latin typeface="Calibri Light"/>
                <a:cs typeface="Calibri Light"/>
              </a:rPr>
              <a:t>données nécessaires avec Pro Infirmis et hotelleriesuisse (Swiss Hotel Data).</a:t>
            </a:r>
            <a:endParaRPr lang="de-CH" dirty="0">
              <a:latin typeface="Calibri Light"/>
              <a:cs typeface="Calibri Light"/>
            </a:endParaRPr>
          </a:p>
          <a:p>
            <a:pPr marL="457200" indent="-457200">
              <a:buFont typeface="+mj-lt"/>
              <a:buAutoNum type="arabicPeriod"/>
            </a:pPr>
            <a:r>
              <a:rPr lang="fr-CH" dirty="0">
                <a:latin typeface="Calibri Light"/>
                <a:cs typeface="Calibri Light"/>
              </a:rPr>
              <a:t>1500 hôtels pratiquent l’auto-déclaration.</a:t>
            </a:r>
            <a:endParaRPr lang="de-CH" dirty="0">
              <a:latin typeface="Calibri Light"/>
              <a:cs typeface="Calibri Light"/>
            </a:endParaRPr>
          </a:p>
          <a:p>
            <a:pPr marL="457200" indent="-457200">
              <a:buFont typeface="+mj-lt"/>
              <a:buAutoNum type="arabicPeriod"/>
            </a:pPr>
            <a:r>
              <a:rPr lang="fr-CH" dirty="0">
                <a:latin typeface="Calibri Light"/>
                <a:cs typeface="Calibri Light"/>
              </a:rPr>
              <a:t>500 hôtels sont </a:t>
            </a:r>
            <a:r>
              <a:rPr lang="fr-CH" dirty="0" smtClean="0">
                <a:latin typeface="Calibri Light"/>
                <a:cs typeface="Calibri Light"/>
              </a:rPr>
              <a:t>vérifiés.</a:t>
            </a:r>
            <a:endParaRPr lang="de-CH" dirty="0">
              <a:latin typeface="Calibri Light"/>
              <a:cs typeface="Calibri Light"/>
            </a:endParaRPr>
          </a:p>
          <a:p>
            <a:pPr marL="457200" indent="-457200">
              <a:buFont typeface="+mj-lt"/>
              <a:buAutoNum type="arabicPeriod"/>
            </a:pPr>
            <a:r>
              <a:rPr lang="fr-CH" dirty="0">
                <a:latin typeface="Calibri Light"/>
                <a:cs typeface="Calibri Light"/>
              </a:rPr>
              <a:t>Guide </a:t>
            </a:r>
            <a:r>
              <a:rPr lang="fr-CH" dirty="0" smtClean="0">
                <a:latin typeface="Calibri Light"/>
                <a:cs typeface="Calibri Light"/>
              </a:rPr>
              <a:t>sur </a:t>
            </a:r>
            <a:r>
              <a:rPr lang="fr-CH" dirty="0">
                <a:latin typeface="Calibri Light"/>
                <a:cs typeface="Calibri Light"/>
              </a:rPr>
              <a:t>l’absence </a:t>
            </a:r>
            <a:r>
              <a:rPr lang="fr-CH" dirty="0" smtClean="0">
                <a:latin typeface="Calibri Light"/>
                <a:cs typeface="Calibri Light"/>
              </a:rPr>
              <a:t>d’obstacles, </a:t>
            </a:r>
            <a:r>
              <a:rPr lang="fr-CH" dirty="0">
                <a:latin typeface="Calibri Light"/>
                <a:cs typeface="Calibri Light"/>
              </a:rPr>
              <a:t>révision du manuel « Construire sans obstacles ».</a:t>
            </a:r>
            <a:endParaRPr lang="de-CH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230443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latin typeface="+mj-lt"/>
                <a:cs typeface="Calibri Light"/>
              </a:rPr>
              <a:t>Groupes-</a:t>
            </a:r>
            <a:r>
              <a:rPr lang="fr-CH" dirty="0" smtClean="0">
                <a:latin typeface="+mj-lt"/>
                <a:cs typeface="Calibri Light"/>
              </a:rPr>
              <a:t>cibles</a:t>
            </a:r>
            <a:endParaRPr lang="de-CH" dirty="0">
              <a:latin typeface="+mj-lt"/>
              <a:cs typeface="Calibri Light"/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715992" y="1421952"/>
            <a:ext cx="8212348" cy="41593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dirty="0">
                <a:latin typeface="Calibri Light"/>
                <a:cs typeface="Calibri Light"/>
              </a:rPr>
              <a:t>Les personnes handicapées / ayant des besoins </a:t>
            </a:r>
            <a:r>
              <a:rPr lang="fr-CH" dirty="0" smtClean="0">
                <a:latin typeface="Calibri Light"/>
                <a:cs typeface="Calibri Light"/>
              </a:rPr>
              <a:t>spécifiques</a:t>
            </a:r>
          </a:p>
          <a:p>
            <a:pPr marL="0" indent="0" algn="ctr">
              <a:buNone/>
            </a:pPr>
            <a:endParaRPr lang="de-DE" dirty="0">
              <a:latin typeface="+mj-lt"/>
            </a:endParaRPr>
          </a:p>
          <a:p>
            <a:pPr marL="0" indent="0">
              <a:buNone/>
            </a:pPr>
            <a:r>
              <a:rPr lang="de-DE" b="1" dirty="0" smtClean="0">
                <a:latin typeface="+mj-lt"/>
              </a:rPr>
              <a:t>EU :</a:t>
            </a:r>
          </a:p>
          <a:p>
            <a:pPr marL="0" indent="0">
              <a:buNone/>
            </a:pPr>
            <a:r>
              <a:rPr lang="de-DE" dirty="0" smtClean="0">
                <a:latin typeface="Calibri Light"/>
                <a:cs typeface="Calibri Light"/>
              </a:rPr>
              <a:t>Total 138 Mio., </a:t>
            </a:r>
            <a:r>
              <a:rPr lang="de-DE" dirty="0" err="1" smtClean="0">
                <a:latin typeface="Calibri Light"/>
                <a:cs typeface="Calibri Light"/>
              </a:rPr>
              <a:t>dont</a:t>
            </a:r>
            <a:r>
              <a:rPr lang="de-DE" dirty="0" smtClean="0">
                <a:latin typeface="Calibri Light"/>
                <a:cs typeface="Calibri Light"/>
              </a:rPr>
              <a:t> </a:t>
            </a:r>
          </a:p>
          <a:p>
            <a:pPr>
              <a:buFont typeface="Symbol" charset="2"/>
              <a:buChar char="-"/>
            </a:pPr>
            <a:r>
              <a:rPr lang="de-DE" dirty="0" smtClean="0">
                <a:latin typeface="Calibri Light"/>
                <a:cs typeface="Calibri Light"/>
              </a:rPr>
              <a:t>50 Mio. </a:t>
            </a:r>
            <a:r>
              <a:rPr lang="de-DE" dirty="0" err="1" smtClean="0">
                <a:latin typeface="Calibri Light"/>
                <a:cs typeface="Calibri Light"/>
              </a:rPr>
              <a:t>personnes</a:t>
            </a:r>
            <a:r>
              <a:rPr lang="de-DE" dirty="0" smtClean="0">
                <a:latin typeface="Calibri Light"/>
                <a:cs typeface="Calibri Light"/>
              </a:rPr>
              <a:t> </a:t>
            </a:r>
            <a:r>
              <a:rPr lang="de-DE" dirty="0" err="1" smtClean="0">
                <a:latin typeface="Calibri Light"/>
                <a:cs typeface="Calibri Light"/>
              </a:rPr>
              <a:t>handicapées</a:t>
            </a:r>
            <a:r>
              <a:rPr lang="de-DE" dirty="0" smtClean="0">
                <a:latin typeface="Calibri Light"/>
                <a:cs typeface="Calibri Light"/>
              </a:rPr>
              <a:t> &lt; 65 ans</a:t>
            </a:r>
          </a:p>
          <a:p>
            <a:pPr>
              <a:buFont typeface="Symbol" charset="2"/>
              <a:buChar char="-"/>
            </a:pPr>
            <a:r>
              <a:rPr lang="de-DE" dirty="0" smtClean="0">
                <a:latin typeface="Calibri Light"/>
                <a:cs typeface="Calibri Light"/>
              </a:rPr>
              <a:t>88 Mio. </a:t>
            </a:r>
            <a:r>
              <a:rPr lang="de-DE" dirty="0" err="1" smtClean="0">
                <a:latin typeface="Calibri Light"/>
                <a:cs typeface="Calibri Light"/>
              </a:rPr>
              <a:t>personnes</a:t>
            </a:r>
            <a:r>
              <a:rPr lang="de-DE" dirty="0" smtClean="0">
                <a:latin typeface="Calibri Light"/>
                <a:cs typeface="Calibri Light"/>
              </a:rPr>
              <a:t> </a:t>
            </a:r>
            <a:r>
              <a:rPr lang="de-DE" dirty="0" err="1" smtClean="0">
                <a:latin typeface="Calibri Light"/>
                <a:cs typeface="Calibri Light"/>
              </a:rPr>
              <a:t>agées</a:t>
            </a:r>
            <a:r>
              <a:rPr lang="de-DE" dirty="0" smtClean="0">
                <a:latin typeface="Calibri Light"/>
                <a:cs typeface="Calibri Light"/>
              </a:rPr>
              <a:t> &gt; 65 ans</a:t>
            </a:r>
          </a:p>
          <a:p>
            <a:pPr marL="0" indent="0">
              <a:buNone/>
            </a:pPr>
            <a:endParaRPr lang="de-DE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de-DE" b="1" dirty="0" smtClean="0">
                <a:latin typeface="+mj-lt"/>
              </a:rPr>
              <a:t>CH : </a:t>
            </a:r>
            <a:endParaRPr lang="de-DE" dirty="0" smtClean="0">
              <a:latin typeface="+mj-lt"/>
            </a:endParaRPr>
          </a:p>
          <a:p>
            <a:pPr marL="0" indent="0">
              <a:buNone/>
            </a:pPr>
            <a:r>
              <a:rPr lang="de-DE" dirty="0" smtClean="0">
                <a:latin typeface="Calibri Light"/>
                <a:cs typeface="Calibri Light"/>
              </a:rPr>
              <a:t>Total 1.2 Mio.</a:t>
            </a:r>
            <a:r>
              <a:rPr lang="de-DE" dirty="0">
                <a:latin typeface="Calibri Light"/>
                <a:cs typeface="Calibri Light"/>
              </a:rPr>
              <a:t> </a:t>
            </a:r>
            <a:r>
              <a:rPr lang="de-DE" dirty="0" err="1" smtClean="0">
                <a:latin typeface="Calibri Light"/>
                <a:cs typeface="Calibri Light"/>
              </a:rPr>
              <a:t>personnes</a:t>
            </a:r>
            <a:r>
              <a:rPr lang="de-DE" dirty="0" smtClean="0">
                <a:latin typeface="Calibri Light"/>
                <a:cs typeface="Calibri Light"/>
              </a:rPr>
              <a:t> </a:t>
            </a:r>
            <a:r>
              <a:rPr lang="de-DE" dirty="0" err="1" smtClean="0">
                <a:latin typeface="Calibri Light"/>
                <a:cs typeface="Calibri Light"/>
              </a:rPr>
              <a:t>handicapées</a:t>
            </a:r>
            <a:endParaRPr lang="de-DE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40829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0334" y="350838"/>
            <a:ext cx="8229600" cy="1143000"/>
          </a:xfrm>
        </p:spPr>
        <p:txBody>
          <a:bodyPr>
            <a:noAutofit/>
          </a:bodyPr>
          <a:lstStyle/>
          <a:p>
            <a:r>
              <a:rPr lang="de-DE" dirty="0" err="1" smtClean="0">
                <a:latin typeface="+mj-lt"/>
                <a:cs typeface="Calibri Light"/>
              </a:rPr>
              <a:t>Parties</a:t>
            </a:r>
            <a:r>
              <a:rPr lang="de-DE" dirty="0" smtClean="0">
                <a:latin typeface="+mj-lt"/>
                <a:cs typeface="Calibri Light"/>
              </a:rPr>
              <a:t> </a:t>
            </a:r>
            <a:r>
              <a:rPr lang="de-DE" dirty="0" err="1" smtClean="0">
                <a:latin typeface="+mj-lt"/>
                <a:cs typeface="Calibri Light"/>
              </a:rPr>
              <a:t>prenantes</a:t>
            </a:r>
            <a:endParaRPr lang="de-DE" dirty="0">
              <a:latin typeface="+mj-lt"/>
              <a:cs typeface="Calibri Light"/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6197600" y="5723134"/>
            <a:ext cx="854175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sz="1000" dirty="0">
              <a:latin typeface="Open Sans"/>
              <a:cs typeface="Open Sans"/>
            </a:endParaRPr>
          </a:p>
        </p:txBody>
      </p:sp>
      <p:sp>
        <p:nvSpPr>
          <p:cNvPr id="25" name="Inhaltsplatzhalter 2"/>
          <p:cNvSpPr txBox="1">
            <a:spLocks/>
          </p:cNvSpPr>
          <p:nvPr/>
        </p:nvSpPr>
        <p:spPr>
          <a:xfrm>
            <a:off x="897148" y="1618184"/>
            <a:ext cx="3552752" cy="457558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 err="1" smtClean="0">
                <a:latin typeface="Calibri Light"/>
                <a:cs typeface="Calibri Light"/>
              </a:rPr>
              <a:t>Organisations</a:t>
            </a:r>
            <a:r>
              <a:rPr lang="de-DE" b="1" dirty="0" smtClean="0">
                <a:latin typeface="Calibri Light"/>
                <a:cs typeface="Calibri Light"/>
              </a:rPr>
              <a:t> des </a:t>
            </a:r>
            <a:r>
              <a:rPr lang="de-DE" b="1" dirty="0" err="1" smtClean="0">
                <a:latin typeface="Calibri Light"/>
                <a:cs typeface="Calibri Light"/>
              </a:rPr>
              <a:t>personnes</a:t>
            </a:r>
            <a:r>
              <a:rPr lang="de-DE" b="1" dirty="0" smtClean="0">
                <a:latin typeface="Calibri Light"/>
                <a:cs typeface="Calibri Light"/>
              </a:rPr>
              <a:t> </a:t>
            </a:r>
            <a:r>
              <a:rPr lang="de-DE" b="1" dirty="0" err="1" smtClean="0">
                <a:latin typeface="Calibri Light"/>
                <a:cs typeface="Calibri Light"/>
              </a:rPr>
              <a:t>handicapées</a:t>
            </a:r>
            <a:endParaRPr lang="de-DE" b="1" dirty="0">
              <a:latin typeface="Calibri Light"/>
              <a:cs typeface="Calibri Light"/>
            </a:endParaRPr>
          </a:p>
          <a:p>
            <a:r>
              <a:rPr lang="de-DE" dirty="0" smtClean="0">
                <a:latin typeface="Calibri Light"/>
                <a:cs typeface="Calibri Light"/>
              </a:rPr>
              <a:t>Pro </a:t>
            </a:r>
            <a:r>
              <a:rPr lang="de-DE" dirty="0" err="1" smtClean="0">
                <a:latin typeface="Calibri Light"/>
                <a:cs typeface="Calibri Light"/>
              </a:rPr>
              <a:t>Infirmis</a:t>
            </a:r>
            <a:endParaRPr lang="de-DE" dirty="0" smtClean="0">
              <a:latin typeface="Calibri Light"/>
              <a:cs typeface="Calibri Light"/>
            </a:endParaRPr>
          </a:p>
          <a:p>
            <a:r>
              <a:rPr lang="de-DE" dirty="0" smtClean="0">
                <a:latin typeface="Calibri Light"/>
                <a:cs typeface="Calibri Light"/>
              </a:rPr>
              <a:t>Mobility international Schweiz</a:t>
            </a:r>
          </a:p>
          <a:p>
            <a:r>
              <a:rPr lang="de-DE" dirty="0" smtClean="0">
                <a:latin typeface="Calibri Light"/>
                <a:cs typeface="Calibri Light"/>
              </a:rPr>
              <a:t>ASP</a:t>
            </a:r>
          </a:p>
          <a:p>
            <a:pPr marL="0" indent="0">
              <a:buNone/>
            </a:pPr>
            <a:endParaRPr lang="de-DE" dirty="0">
              <a:latin typeface="Calibri Light"/>
              <a:cs typeface="Calibri Light"/>
            </a:endParaRPr>
          </a:p>
          <a:p>
            <a:pPr marL="0" indent="0">
              <a:buNone/>
            </a:pPr>
            <a:r>
              <a:rPr lang="de-DE" b="1" dirty="0" err="1" smtClean="0">
                <a:latin typeface="Calibri Light"/>
                <a:cs typeface="Calibri Light"/>
              </a:rPr>
              <a:t>Acteurs</a:t>
            </a:r>
            <a:r>
              <a:rPr lang="de-DE" b="1" dirty="0" smtClean="0">
                <a:latin typeface="Calibri Light"/>
                <a:cs typeface="Calibri Light"/>
              </a:rPr>
              <a:t> </a:t>
            </a:r>
            <a:r>
              <a:rPr lang="de-DE" b="1" dirty="0" err="1" smtClean="0">
                <a:latin typeface="Calibri Light"/>
                <a:cs typeface="Calibri Light"/>
              </a:rPr>
              <a:t>publics</a:t>
            </a:r>
            <a:endParaRPr lang="de-DE" b="1" dirty="0">
              <a:latin typeface="Calibri Light"/>
              <a:cs typeface="Calibri Light"/>
            </a:endParaRPr>
          </a:p>
          <a:p>
            <a:r>
              <a:rPr lang="de-DE" dirty="0" smtClean="0">
                <a:latin typeface="Calibri Light"/>
                <a:cs typeface="Calibri Light"/>
              </a:rPr>
              <a:t>BFEH</a:t>
            </a:r>
            <a:endParaRPr lang="de-DE" dirty="0">
              <a:latin typeface="Calibri Light"/>
              <a:cs typeface="Calibri Light"/>
            </a:endParaRPr>
          </a:p>
          <a:p>
            <a:r>
              <a:rPr lang="de-DE" dirty="0" err="1">
                <a:latin typeface="Calibri Light"/>
                <a:cs typeface="Calibri Light"/>
              </a:rPr>
              <a:t>Seco</a:t>
            </a:r>
            <a:r>
              <a:rPr lang="de-DE" dirty="0">
                <a:latin typeface="Calibri Light"/>
                <a:cs typeface="Calibri Light"/>
              </a:rPr>
              <a:t> </a:t>
            </a:r>
            <a:endParaRPr lang="de-DE" dirty="0" smtClean="0">
              <a:latin typeface="Calibri Light"/>
              <a:cs typeface="Calibri Light"/>
            </a:endParaRPr>
          </a:p>
          <a:p>
            <a:r>
              <a:rPr lang="de-DE" dirty="0" err="1" smtClean="0">
                <a:latin typeface="Calibri Light"/>
                <a:cs typeface="Calibri Light"/>
              </a:rPr>
              <a:t>Média</a:t>
            </a:r>
            <a:endParaRPr lang="de-DE" dirty="0" smtClean="0">
              <a:latin typeface="Calibri Light"/>
              <a:cs typeface="Calibri Light"/>
            </a:endParaRPr>
          </a:p>
          <a:p>
            <a:pPr marL="0" indent="0">
              <a:buNone/>
            </a:pPr>
            <a:endParaRPr lang="de-DE" dirty="0" smtClean="0">
              <a:latin typeface="Calibri Light"/>
              <a:cs typeface="Calibri Light"/>
            </a:endParaRPr>
          </a:p>
          <a:p>
            <a:pPr marL="0" indent="0">
              <a:buNone/>
            </a:pPr>
            <a:endParaRPr lang="de-DE" dirty="0">
              <a:latin typeface="Calibri Light"/>
              <a:cs typeface="Calibri Light"/>
            </a:endParaRPr>
          </a:p>
        </p:txBody>
      </p:sp>
      <p:sp>
        <p:nvSpPr>
          <p:cNvPr id="28" name="Inhaltsplatzhalter 2"/>
          <p:cNvSpPr txBox="1">
            <a:spLocks/>
          </p:cNvSpPr>
          <p:nvPr/>
        </p:nvSpPr>
        <p:spPr>
          <a:xfrm>
            <a:off x="5129545" y="1618184"/>
            <a:ext cx="3833299" cy="483437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 err="1" smtClean="0">
                <a:latin typeface="Calibri Light"/>
                <a:cs typeface="Calibri Light"/>
              </a:rPr>
              <a:t>Tourisme</a:t>
            </a:r>
            <a:endParaRPr lang="de-DE" b="1" dirty="0">
              <a:latin typeface="Calibri Light"/>
              <a:cs typeface="Calibri Light"/>
            </a:endParaRPr>
          </a:p>
          <a:p>
            <a:r>
              <a:rPr lang="de-DE" dirty="0" smtClean="0">
                <a:latin typeface="Calibri Light"/>
                <a:cs typeface="Calibri Light"/>
              </a:rPr>
              <a:t>Suisse </a:t>
            </a:r>
            <a:r>
              <a:rPr lang="de-DE" dirty="0" err="1">
                <a:latin typeface="Calibri Light"/>
                <a:cs typeface="Calibri Light"/>
              </a:rPr>
              <a:t>T</a:t>
            </a:r>
            <a:r>
              <a:rPr lang="de-DE" dirty="0" err="1" smtClean="0">
                <a:latin typeface="Calibri Light"/>
                <a:cs typeface="Calibri Light"/>
              </a:rPr>
              <a:t>ourisme</a:t>
            </a:r>
            <a:endParaRPr lang="de-DE" dirty="0" smtClean="0">
              <a:latin typeface="Calibri Light"/>
              <a:cs typeface="Calibri Light"/>
            </a:endParaRPr>
          </a:p>
          <a:p>
            <a:r>
              <a:rPr lang="de-DE" dirty="0" err="1">
                <a:latin typeface="Calibri Light"/>
                <a:cs typeface="Calibri Light"/>
              </a:rPr>
              <a:t>h</a:t>
            </a:r>
            <a:r>
              <a:rPr lang="de-DE" dirty="0" err="1" smtClean="0">
                <a:latin typeface="Calibri Light"/>
                <a:cs typeface="Calibri Light"/>
              </a:rPr>
              <a:t>otelleriesuisse</a:t>
            </a:r>
            <a:endParaRPr lang="de-DE" dirty="0" smtClean="0">
              <a:latin typeface="Calibri Light"/>
              <a:cs typeface="Calibri Light"/>
            </a:endParaRPr>
          </a:p>
          <a:p>
            <a:r>
              <a:rPr lang="de-DE" dirty="0" err="1" smtClean="0">
                <a:latin typeface="Calibri Light"/>
                <a:cs typeface="Calibri Light"/>
              </a:rPr>
              <a:t>Destinations</a:t>
            </a:r>
            <a:endParaRPr lang="de-DE" dirty="0" smtClean="0">
              <a:latin typeface="Calibri Light"/>
              <a:cs typeface="Calibri Light"/>
            </a:endParaRPr>
          </a:p>
          <a:p>
            <a:r>
              <a:rPr lang="de-DE" dirty="0" err="1" smtClean="0">
                <a:latin typeface="Calibri Light"/>
                <a:cs typeface="Calibri Light"/>
              </a:rPr>
              <a:t>hôteliers</a:t>
            </a:r>
            <a:endParaRPr lang="de-DE" dirty="0" smtClean="0">
              <a:latin typeface="Calibri Light"/>
              <a:cs typeface="Calibri Light"/>
            </a:endParaRPr>
          </a:p>
          <a:p>
            <a:pPr marL="0" indent="0">
              <a:buNone/>
            </a:pPr>
            <a:endParaRPr lang="de-DE" b="1" dirty="0">
              <a:latin typeface="Calibri Light"/>
              <a:cs typeface="Calibri Light"/>
            </a:endParaRPr>
          </a:p>
          <a:p>
            <a:pPr marL="0" indent="0">
              <a:buNone/>
            </a:pPr>
            <a:r>
              <a:rPr lang="de-DE" b="1" dirty="0" err="1" smtClean="0">
                <a:latin typeface="Calibri Light"/>
                <a:cs typeface="Calibri Light"/>
              </a:rPr>
              <a:t>Plateformes</a:t>
            </a:r>
            <a:r>
              <a:rPr lang="de-DE" b="1" dirty="0" smtClean="0">
                <a:latin typeface="Calibri Light"/>
                <a:cs typeface="Calibri Light"/>
              </a:rPr>
              <a:t> </a:t>
            </a:r>
            <a:r>
              <a:rPr lang="de-DE" b="1" dirty="0" err="1" smtClean="0">
                <a:latin typeface="Calibri Light"/>
                <a:cs typeface="Calibri Light"/>
              </a:rPr>
              <a:t>spécialisées</a:t>
            </a:r>
            <a:endParaRPr lang="de-DE" b="1" dirty="0">
              <a:latin typeface="Calibri Light"/>
              <a:cs typeface="Calibri Light"/>
            </a:endParaRPr>
          </a:p>
          <a:p>
            <a:r>
              <a:rPr lang="de-DE" dirty="0" err="1" smtClean="0">
                <a:latin typeface="Calibri Light"/>
                <a:cs typeface="Calibri Light"/>
              </a:rPr>
              <a:t>Rollihotel</a:t>
            </a:r>
            <a:r>
              <a:rPr lang="de-DE" dirty="0" smtClean="0">
                <a:latin typeface="Calibri Light"/>
                <a:cs typeface="Calibri Light"/>
              </a:rPr>
              <a:t>, </a:t>
            </a:r>
            <a:r>
              <a:rPr lang="de-DE" dirty="0" err="1" smtClean="0">
                <a:latin typeface="Calibri Light"/>
                <a:cs typeface="Calibri Light"/>
              </a:rPr>
              <a:t>Paramap</a:t>
            </a:r>
            <a:endParaRPr lang="de-DE" dirty="0">
              <a:latin typeface="Calibri Light"/>
              <a:cs typeface="Calibri Light"/>
            </a:endParaRPr>
          </a:p>
          <a:p>
            <a:r>
              <a:rPr lang="de-DE" dirty="0" smtClean="0">
                <a:latin typeface="Calibri Light"/>
                <a:cs typeface="Calibri Light"/>
              </a:rPr>
              <a:t>Claire &amp; George</a:t>
            </a:r>
          </a:p>
          <a:p>
            <a:endParaRPr lang="de-DE" dirty="0">
              <a:latin typeface="Calibri Light"/>
              <a:cs typeface="Calibri Light"/>
            </a:endParaRPr>
          </a:p>
          <a:p>
            <a:pPr marL="0" indent="0">
              <a:buNone/>
            </a:pPr>
            <a:endParaRPr lang="de-DE" dirty="0">
              <a:latin typeface="Calibri Light"/>
              <a:cs typeface="Calibri Light"/>
            </a:endParaRPr>
          </a:p>
        </p:txBody>
      </p:sp>
      <p:pic>
        <p:nvPicPr>
          <p:cNvPr id="33" name="Bild 8" descr="Bildschirmfoto 2016-06-21 um 17.49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267" y="6287219"/>
            <a:ext cx="1591734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047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75" y="350838"/>
            <a:ext cx="8229600" cy="1143000"/>
          </a:xfrm>
        </p:spPr>
        <p:txBody>
          <a:bodyPr>
            <a:noAutofit/>
          </a:bodyPr>
          <a:lstStyle/>
          <a:p>
            <a:r>
              <a:rPr lang="fr-CH" dirty="0">
                <a:latin typeface="+mj-lt"/>
                <a:cs typeface="Calibri Light"/>
              </a:rPr>
              <a:t>Systèmes d’information actuels</a:t>
            </a:r>
            <a:endParaRPr lang="de-CH" dirty="0">
              <a:latin typeface="+mj-lt"/>
              <a:cs typeface="Calibri Light"/>
            </a:endParaRPr>
          </a:p>
        </p:txBody>
      </p:sp>
      <p:pic>
        <p:nvPicPr>
          <p:cNvPr id="15" name="Bild 38" descr="Bildschirmfoto 2016-01-22 um 15.57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810" y="2357246"/>
            <a:ext cx="1054465" cy="649721"/>
          </a:xfrm>
          <a:prstGeom prst="rect">
            <a:avLst/>
          </a:prstGeom>
          <a:solidFill>
            <a:srgbClr val="FFFF00"/>
          </a:solidFill>
          <a:ln w="76200" cmpd="sng">
            <a:noFill/>
          </a:ln>
        </p:spPr>
      </p:pic>
      <p:pic>
        <p:nvPicPr>
          <p:cNvPr id="16" name="Bild 26" descr="Bildschirmfoto 2016-08-04 um 14.44.4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730" y="3336206"/>
            <a:ext cx="476625" cy="466695"/>
          </a:xfrm>
          <a:prstGeom prst="rect">
            <a:avLst/>
          </a:prstGeom>
          <a:ln>
            <a:noFill/>
          </a:ln>
        </p:spPr>
      </p:pic>
      <p:pic>
        <p:nvPicPr>
          <p:cNvPr id="18" name="Bild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76" y="2243118"/>
            <a:ext cx="1681804" cy="763849"/>
          </a:xfrm>
          <a:prstGeom prst="rect">
            <a:avLst/>
          </a:prstGeom>
          <a:solidFill>
            <a:srgbClr val="FF0000">
              <a:alpha val="24000"/>
            </a:srgbClr>
          </a:solidFill>
          <a:ln w="3175" cmpd="sng"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19" name="Inhaltsplatzhalter 2"/>
          <p:cNvSpPr txBox="1">
            <a:spLocks/>
          </p:cNvSpPr>
          <p:nvPr/>
        </p:nvSpPr>
        <p:spPr>
          <a:xfrm>
            <a:off x="2024953" y="1712678"/>
            <a:ext cx="2513179" cy="40104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b="1" dirty="0" err="1">
                <a:latin typeface="+mn-lt"/>
              </a:rPr>
              <a:t>P</a:t>
            </a:r>
            <a:r>
              <a:rPr lang="de-DE" sz="1800" b="1" dirty="0" err="1" smtClean="0">
                <a:latin typeface="+mn-lt"/>
              </a:rPr>
              <a:t>lateformes</a:t>
            </a:r>
            <a:r>
              <a:rPr lang="de-DE" sz="1800" b="1" dirty="0" smtClean="0">
                <a:latin typeface="+mn-lt"/>
              </a:rPr>
              <a:t> </a:t>
            </a:r>
            <a:r>
              <a:rPr lang="de-DE" sz="1800" b="1" dirty="0" err="1" smtClean="0">
                <a:latin typeface="+mn-lt"/>
              </a:rPr>
              <a:t>touristique</a:t>
            </a:r>
            <a:endParaRPr lang="de-DE" sz="1800" b="1" dirty="0">
              <a:latin typeface="+mn-lt"/>
            </a:endParaRPr>
          </a:p>
          <a:p>
            <a:r>
              <a:rPr lang="de-DE" sz="1800" dirty="0" err="1" smtClean="0">
                <a:latin typeface="+mn-lt"/>
              </a:rPr>
              <a:t>MySwitzerland</a:t>
            </a:r>
            <a:endParaRPr lang="de-DE" sz="1800" dirty="0" smtClean="0">
              <a:latin typeface="+mn-lt"/>
            </a:endParaRPr>
          </a:p>
          <a:p>
            <a:r>
              <a:rPr lang="de-DE" sz="1800" dirty="0" err="1" smtClean="0">
                <a:latin typeface="+mn-lt"/>
              </a:rPr>
              <a:t>Destinations</a:t>
            </a:r>
            <a:r>
              <a:rPr lang="de-DE" sz="1800" dirty="0" smtClean="0">
                <a:latin typeface="+mn-lt"/>
              </a:rPr>
              <a:t> </a:t>
            </a:r>
            <a:r>
              <a:rPr lang="de-DE" sz="1800" dirty="0" err="1" smtClean="0">
                <a:latin typeface="+mn-lt"/>
              </a:rPr>
              <a:t>touristiques</a:t>
            </a:r>
            <a:endParaRPr lang="de-DE" sz="1800" dirty="0" smtClean="0">
              <a:latin typeface="+mn-lt"/>
            </a:endParaRPr>
          </a:p>
          <a:p>
            <a:pPr marL="0" indent="0">
              <a:buNone/>
            </a:pPr>
            <a:endParaRPr lang="de-DE" sz="1800" dirty="0" smtClean="0">
              <a:latin typeface="+mn-lt"/>
            </a:endParaRPr>
          </a:p>
          <a:p>
            <a:endParaRPr lang="de-DE" sz="1800" dirty="0">
              <a:latin typeface="+mn-lt"/>
            </a:endParaRPr>
          </a:p>
          <a:p>
            <a:pPr marL="0" indent="0">
              <a:buNone/>
            </a:pPr>
            <a:r>
              <a:rPr lang="de-DE" sz="1800" b="1" dirty="0" err="1" smtClean="0">
                <a:latin typeface="+mn-lt"/>
              </a:rPr>
              <a:t>Pour</a:t>
            </a:r>
            <a:r>
              <a:rPr lang="de-DE" sz="1800" b="1" dirty="0" smtClean="0">
                <a:latin typeface="+mn-lt"/>
              </a:rPr>
              <a:t> :</a:t>
            </a:r>
            <a:r>
              <a:rPr lang="de-DE" sz="1800" dirty="0" smtClean="0">
                <a:latin typeface="+mn-lt"/>
              </a:rPr>
              <a:t> </a:t>
            </a:r>
            <a:r>
              <a:rPr lang="de-DE" sz="1800" dirty="0" err="1" smtClean="0">
                <a:latin typeface="+mn-lt"/>
              </a:rPr>
              <a:t>leader</a:t>
            </a:r>
            <a:r>
              <a:rPr lang="de-DE" sz="1800" dirty="0" smtClean="0">
                <a:latin typeface="+mn-lt"/>
              </a:rPr>
              <a:t> du </a:t>
            </a:r>
            <a:r>
              <a:rPr lang="de-DE" sz="1800" dirty="0" err="1" smtClean="0">
                <a:latin typeface="+mn-lt"/>
              </a:rPr>
              <a:t>marché</a:t>
            </a:r>
            <a:r>
              <a:rPr lang="de-DE" sz="1800" dirty="0" smtClean="0">
                <a:latin typeface="+mn-lt"/>
              </a:rPr>
              <a:t>, </a:t>
            </a:r>
            <a:r>
              <a:rPr lang="de-DE" sz="1800" dirty="0" err="1" smtClean="0">
                <a:latin typeface="+mn-lt"/>
              </a:rPr>
              <a:t>convivial</a:t>
            </a:r>
            <a:endParaRPr lang="de-DE" sz="1800" dirty="0" smtClean="0">
              <a:latin typeface="+mn-lt"/>
            </a:endParaRPr>
          </a:p>
          <a:p>
            <a:pPr marL="0" indent="0">
              <a:buNone/>
            </a:pPr>
            <a:r>
              <a:rPr lang="de-DE" sz="1800" b="1" dirty="0" err="1" smtClean="0">
                <a:latin typeface="+mn-lt"/>
              </a:rPr>
              <a:t>Contre</a:t>
            </a:r>
            <a:r>
              <a:rPr lang="de-DE" sz="1800" b="1" dirty="0" smtClean="0">
                <a:latin typeface="+mn-lt"/>
              </a:rPr>
              <a:t> :</a:t>
            </a:r>
            <a:r>
              <a:rPr lang="de-DE" sz="1800" dirty="0" smtClean="0">
                <a:latin typeface="+mn-lt"/>
              </a:rPr>
              <a:t> </a:t>
            </a:r>
            <a:r>
              <a:rPr lang="de-DE" sz="1800" dirty="0" err="1" smtClean="0">
                <a:latin typeface="+mn-lt"/>
              </a:rPr>
              <a:t>peu</a:t>
            </a:r>
            <a:r>
              <a:rPr lang="de-DE" sz="1800" dirty="0" smtClean="0">
                <a:latin typeface="+mn-lt"/>
              </a:rPr>
              <a:t> </a:t>
            </a:r>
            <a:r>
              <a:rPr lang="de-DE" sz="1800" dirty="0" err="1" smtClean="0">
                <a:latin typeface="+mn-lt"/>
              </a:rPr>
              <a:t>ou</a:t>
            </a:r>
            <a:r>
              <a:rPr lang="de-DE" sz="1800" dirty="0" smtClean="0">
                <a:latin typeface="+mn-lt"/>
              </a:rPr>
              <a:t> </a:t>
            </a:r>
            <a:r>
              <a:rPr lang="de-DE" sz="1800" dirty="0" err="1" smtClean="0">
                <a:latin typeface="+mn-lt"/>
              </a:rPr>
              <a:t>pas</a:t>
            </a:r>
            <a:r>
              <a:rPr lang="de-DE" sz="1800" dirty="0" smtClean="0">
                <a:latin typeface="+mn-lt"/>
              </a:rPr>
              <a:t> </a:t>
            </a:r>
            <a:r>
              <a:rPr lang="de-DE" sz="1800" dirty="0" err="1" smtClean="0">
                <a:latin typeface="+mn-lt"/>
              </a:rPr>
              <a:t>assez</a:t>
            </a:r>
            <a:r>
              <a:rPr lang="de-DE" sz="1800" dirty="0" smtClean="0">
                <a:latin typeface="+mn-lt"/>
              </a:rPr>
              <a:t> </a:t>
            </a:r>
            <a:r>
              <a:rPr lang="de-DE" sz="1800" dirty="0" err="1" smtClean="0">
                <a:latin typeface="+mn-lt"/>
              </a:rPr>
              <a:t>d‘informations</a:t>
            </a:r>
            <a:r>
              <a:rPr lang="de-DE" sz="1800" dirty="0" smtClean="0">
                <a:latin typeface="+mn-lt"/>
              </a:rPr>
              <a:t> </a:t>
            </a:r>
            <a:r>
              <a:rPr lang="de-DE" sz="1800" dirty="0" err="1" smtClean="0">
                <a:latin typeface="+mn-lt"/>
              </a:rPr>
              <a:t>différenciées</a:t>
            </a:r>
            <a:r>
              <a:rPr lang="de-DE" sz="1800" dirty="0" smtClean="0">
                <a:latin typeface="+mn-lt"/>
              </a:rPr>
              <a:t> au </a:t>
            </a:r>
            <a:r>
              <a:rPr lang="de-DE" sz="1800" dirty="0" err="1" smtClean="0">
                <a:latin typeface="+mn-lt"/>
              </a:rPr>
              <a:t>sujet</a:t>
            </a:r>
            <a:r>
              <a:rPr lang="de-DE" sz="1800" dirty="0" smtClean="0">
                <a:latin typeface="+mn-lt"/>
              </a:rPr>
              <a:t> de </a:t>
            </a:r>
            <a:r>
              <a:rPr lang="de-DE" sz="1800" dirty="0" err="1" smtClean="0">
                <a:latin typeface="+mn-lt"/>
              </a:rPr>
              <a:t>l‘accessibilité</a:t>
            </a:r>
            <a:endParaRPr lang="de-DE" sz="1800" dirty="0" smtClean="0">
              <a:latin typeface="+mn-lt"/>
            </a:endParaRPr>
          </a:p>
          <a:p>
            <a:pPr marL="0" indent="0">
              <a:buNone/>
            </a:pPr>
            <a:endParaRPr lang="de-DE" sz="1800" dirty="0" smtClean="0">
              <a:latin typeface="+mn-lt"/>
            </a:endParaRPr>
          </a:p>
          <a:p>
            <a:pPr marL="0" indent="0">
              <a:buNone/>
            </a:pPr>
            <a:endParaRPr lang="de-DE" sz="1800" dirty="0">
              <a:latin typeface="+mn-lt"/>
            </a:endParaRPr>
          </a:p>
        </p:txBody>
      </p:sp>
      <p:sp>
        <p:nvSpPr>
          <p:cNvPr id="20" name="Inhaltsplatzhalter 2"/>
          <p:cNvSpPr txBox="1">
            <a:spLocks/>
          </p:cNvSpPr>
          <p:nvPr/>
        </p:nvSpPr>
        <p:spPr>
          <a:xfrm>
            <a:off x="5004643" y="1712678"/>
            <a:ext cx="2853874" cy="4160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b="1" dirty="0" err="1" smtClean="0">
                <a:latin typeface="+mn-lt"/>
              </a:rPr>
              <a:t>Plateformes</a:t>
            </a:r>
            <a:r>
              <a:rPr lang="de-DE" sz="1800" b="1" dirty="0" smtClean="0">
                <a:latin typeface="+mn-lt"/>
              </a:rPr>
              <a:t> </a:t>
            </a:r>
            <a:r>
              <a:rPr lang="de-DE" sz="1800" b="1" dirty="0" err="1" smtClean="0">
                <a:latin typeface="+mn-lt"/>
              </a:rPr>
              <a:t>spécialisées</a:t>
            </a:r>
            <a:endParaRPr lang="de-DE" sz="1800" b="1" dirty="0">
              <a:latin typeface="+mn-lt"/>
            </a:endParaRPr>
          </a:p>
          <a:p>
            <a:r>
              <a:rPr lang="de-DE" sz="1800" dirty="0" err="1" smtClean="0">
                <a:latin typeface="+mn-lt"/>
              </a:rPr>
              <a:t>Rollihotel</a:t>
            </a:r>
            <a:endParaRPr lang="de-DE" sz="1800" dirty="0" smtClean="0">
              <a:latin typeface="+mn-lt"/>
            </a:endParaRPr>
          </a:p>
          <a:p>
            <a:r>
              <a:rPr lang="de-DE" sz="1800" dirty="0" err="1" smtClean="0">
                <a:latin typeface="+mn-lt"/>
              </a:rPr>
              <a:t>Paramap</a:t>
            </a:r>
            <a:endParaRPr lang="de-DE" sz="1800" dirty="0" smtClean="0">
              <a:latin typeface="+mn-lt"/>
            </a:endParaRPr>
          </a:p>
          <a:p>
            <a:r>
              <a:rPr lang="de-DE" sz="1800" dirty="0" smtClean="0">
                <a:latin typeface="+mn-lt"/>
              </a:rPr>
              <a:t>Claire &amp; George</a:t>
            </a:r>
          </a:p>
          <a:p>
            <a:pPr marL="0" indent="0">
              <a:buNone/>
            </a:pPr>
            <a:endParaRPr lang="de-DE" sz="1800" dirty="0" smtClean="0">
              <a:latin typeface="+mn-lt"/>
            </a:endParaRPr>
          </a:p>
          <a:p>
            <a:endParaRPr lang="de-DE" sz="1800" dirty="0">
              <a:latin typeface="+mn-lt"/>
            </a:endParaRPr>
          </a:p>
          <a:p>
            <a:pPr marL="0" indent="0">
              <a:buNone/>
            </a:pPr>
            <a:r>
              <a:rPr lang="de-DE" sz="1800" b="1" dirty="0" err="1" smtClean="0">
                <a:latin typeface="+mn-lt"/>
              </a:rPr>
              <a:t>Pour</a:t>
            </a:r>
            <a:r>
              <a:rPr lang="de-DE" sz="1800" b="1" dirty="0" smtClean="0">
                <a:latin typeface="+mn-lt"/>
              </a:rPr>
              <a:t> : </a:t>
            </a:r>
            <a:r>
              <a:rPr lang="de-DE" sz="1800" dirty="0" err="1" smtClean="0">
                <a:latin typeface="+mn-lt"/>
              </a:rPr>
              <a:t>informations</a:t>
            </a:r>
            <a:r>
              <a:rPr lang="de-DE" sz="1800" dirty="0" smtClean="0">
                <a:latin typeface="+mn-lt"/>
              </a:rPr>
              <a:t> </a:t>
            </a:r>
            <a:r>
              <a:rPr lang="de-DE" sz="1800" dirty="0" err="1" smtClean="0">
                <a:latin typeface="+mn-lt"/>
              </a:rPr>
              <a:t>différenciées</a:t>
            </a:r>
            <a:r>
              <a:rPr lang="de-DE" sz="1800" dirty="0" smtClean="0">
                <a:latin typeface="+mn-lt"/>
              </a:rPr>
              <a:t> </a:t>
            </a:r>
            <a:r>
              <a:rPr lang="de-DE" sz="1800" dirty="0" err="1" smtClean="0">
                <a:latin typeface="+mn-lt"/>
              </a:rPr>
              <a:t>spécifiques</a:t>
            </a:r>
            <a:endParaRPr lang="de-DE" sz="1800" dirty="0">
              <a:latin typeface="+mn-lt"/>
            </a:endParaRPr>
          </a:p>
          <a:p>
            <a:pPr marL="0" indent="0">
              <a:buNone/>
            </a:pPr>
            <a:r>
              <a:rPr lang="de-DE" sz="1800" b="1" dirty="0" err="1" smtClean="0">
                <a:latin typeface="+mn-lt"/>
              </a:rPr>
              <a:t>Contre</a:t>
            </a:r>
            <a:r>
              <a:rPr lang="de-DE" sz="1800" b="1" dirty="0" smtClean="0">
                <a:latin typeface="+mn-lt"/>
              </a:rPr>
              <a:t> : </a:t>
            </a:r>
            <a:r>
              <a:rPr lang="de-DE" sz="1800" dirty="0" smtClean="0">
                <a:latin typeface="+mn-lt"/>
              </a:rPr>
              <a:t>non uniforme et </a:t>
            </a:r>
            <a:r>
              <a:rPr lang="de-DE" sz="1800" dirty="0" err="1" smtClean="0">
                <a:latin typeface="+mn-lt"/>
              </a:rPr>
              <a:t>partiellement</a:t>
            </a:r>
            <a:r>
              <a:rPr lang="de-DE" sz="1800" dirty="0" smtClean="0">
                <a:latin typeface="+mn-lt"/>
              </a:rPr>
              <a:t> non </a:t>
            </a:r>
            <a:r>
              <a:rPr lang="de-DE" sz="1800" dirty="0" err="1" smtClean="0">
                <a:latin typeface="+mn-lt"/>
              </a:rPr>
              <a:t>actualisé</a:t>
            </a:r>
            <a:endParaRPr lang="de-DE" sz="1800" dirty="0" smtClean="0">
              <a:latin typeface="+mn-lt"/>
            </a:endParaRPr>
          </a:p>
          <a:p>
            <a:endParaRPr lang="de-DE" sz="1800" dirty="0">
              <a:latin typeface="+mn-lt"/>
            </a:endParaRPr>
          </a:p>
        </p:txBody>
      </p:sp>
      <p:pic>
        <p:nvPicPr>
          <p:cNvPr id="22" name="Bild 3" descr="Bildschirmfoto 2016-08-04 um 14.49.2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75" y="3335653"/>
            <a:ext cx="1085850" cy="556386"/>
          </a:xfrm>
          <a:prstGeom prst="rect">
            <a:avLst/>
          </a:prstGeom>
          <a:ln>
            <a:noFill/>
          </a:ln>
        </p:spPr>
      </p:pic>
      <p:pic>
        <p:nvPicPr>
          <p:cNvPr id="29" name="Bild 8" descr="Bildschirmfoto 2016-06-21 um 17.49.1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267" y="6278830"/>
            <a:ext cx="1591734" cy="579170"/>
          </a:xfrm>
          <a:prstGeom prst="rect">
            <a:avLst/>
          </a:prstGeom>
        </p:spPr>
      </p:pic>
      <p:cxnSp>
        <p:nvCxnSpPr>
          <p:cNvPr id="5" name="Gerader Verbinder 4"/>
          <p:cNvCxnSpPr/>
          <p:nvPr/>
        </p:nvCxnSpPr>
        <p:spPr>
          <a:xfrm>
            <a:off x="4604238" y="1493838"/>
            <a:ext cx="0" cy="4379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139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798</Words>
  <Application>Microsoft Macintosh PowerPoint</Application>
  <PresentationFormat>Bildschirmpräsentation (4:3)</PresentationFormat>
  <Paragraphs>201</Paragraphs>
  <Slides>25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6" baseType="lpstr">
      <vt:lpstr>Office-Design</vt:lpstr>
      <vt:lpstr>Parés pour un marché d’avenir - le tourisme sans obstacles :  Un système d’information sur l’accessibilité, adapté aux groupes cibles, pour l’hôtellerie suisse</vt:lpstr>
      <vt:lpstr>Contenus</vt:lpstr>
      <vt:lpstr>Résumé</vt:lpstr>
      <vt:lpstr>Vision : Accès !</vt:lpstr>
      <vt:lpstr>Objectifs du projet</vt:lpstr>
      <vt:lpstr>  Objectifs opérationnels</vt:lpstr>
      <vt:lpstr>Groupes-cibles</vt:lpstr>
      <vt:lpstr>Parties prenantes</vt:lpstr>
      <vt:lpstr>Systèmes d’information actuels</vt:lpstr>
      <vt:lpstr>Nouveau système d’information</vt:lpstr>
      <vt:lpstr>Nouveau système d’information</vt:lpstr>
      <vt:lpstr> Un accès à l’information adapté au groupe-cible</vt:lpstr>
      <vt:lpstr> Un accès à l’information adapté au groupe-cible</vt:lpstr>
      <vt:lpstr> Un accès à l’information adapté au groupe-cible</vt:lpstr>
      <vt:lpstr> Un accès à l’information adapté au groupe-cible</vt:lpstr>
      <vt:lpstr>Utilisation pratique</vt:lpstr>
      <vt:lpstr>Utilisation pratique</vt:lpstr>
      <vt:lpstr>MySwitzerland.com</vt:lpstr>
      <vt:lpstr>Claire &amp; George</vt:lpstr>
      <vt:lpstr>Saisie &amp; vérification des données</vt:lpstr>
      <vt:lpstr>PowerPoint-Präsentation</vt:lpstr>
      <vt:lpstr>Saisie &amp; vérification des données</vt:lpstr>
      <vt:lpstr>Déroulement du projet &amp; délais</vt:lpstr>
      <vt:lpstr>Organisation du projet</vt:lpstr>
      <vt:lpstr> Site internet du projet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Schweizer Hotel-Plattform  hotel-barrierefrei.ch</dc:title>
  <dc:creator>susan</dc:creator>
  <cp:lastModifiedBy>susan</cp:lastModifiedBy>
  <cp:revision>2202</cp:revision>
  <cp:lastPrinted>2016-08-24T09:37:47Z</cp:lastPrinted>
  <dcterms:created xsi:type="dcterms:W3CDTF">2015-10-02T09:45:50Z</dcterms:created>
  <dcterms:modified xsi:type="dcterms:W3CDTF">2016-12-12T13:43:41Z</dcterms:modified>
</cp:coreProperties>
</file>